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71" r:id="rId2"/>
    <p:sldId id="320" r:id="rId3"/>
    <p:sldId id="321" r:id="rId4"/>
    <p:sldId id="324" r:id="rId5"/>
    <p:sldId id="325" r:id="rId6"/>
    <p:sldId id="326" r:id="rId7"/>
    <p:sldId id="362" r:id="rId8"/>
    <p:sldId id="363" r:id="rId9"/>
    <p:sldId id="327" r:id="rId10"/>
    <p:sldId id="370" r:id="rId11"/>
    <p:sldId id="328" r:id="rId12"/>
    <p:sldId id="329" r:id="rId13"/>
    <p:sldId id="330" r:id="rId14"/>
    <p:sldId id="331" r:id="rId15"/>
    <p:sldId id="332" r:id="rId16"/>
    <p:sldId id="333" r:id="rId17"/>
    <p:sldId id="334" r:id="rId18"/>
    <p:sldId id="336" r:id="rId19"/>
    <p:sldId id="337" r:id="rId20"/>
    <p:sldId id="338" r:id="rId21"/>
    <p:sldId id="339" r:id="rId22"/>
    <p:sldId id="340" r:id="rId23"/>
    <p:sldId id="341" r:id="rId24"/>
    <p:sldId id="342" r:id="rId25"/>
    <p:sldId id="343" r:id="rId26"/>
    <p:sldId id="346" r:id="rId27"/>
    <p:sldId id="347" r:id="rId28"/>
    <p:sldId id="348" r:id="rId29"/>
    <p:sldId id="364" r:id="rId30"/>
    <p:sldId id="366" r:id="rId31"/>
    <p:sldId id="369" r:id="rId32"/>
    <p:sldId id="365" r:id="rId33"/>
    <p:sldId id="349" r:id="rId34"/>
    <p:sldId id="350" r:id="rId35"/>
    <p:sldId id="351" r:id="rId36"/>
    <p:sldId id="352" r:id="rId37"/>
    <p:sldId id="353" r:id="rId38"/>
    <p:sldId id="354" r:id="rId39"/>
    <p:sldId id="355" r:id="rId40"/>
    <p:sldId id="356" r:id="rId41"/>
    <p:sldId id="357" r:id="rId42"/>
    <p:sldId id="358" r:id="rId43"/>
    <p:sldId id="359" r:id="rId44"/>
    <p:sldId id="360" r:id="rId45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0099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39" autoAdjust="0"/>
  </p:normalViewPr>
  <p:slideViewPr>
    <p:cSldViewPr>
      <p:cViewPr>
        <p:scale>
          <a:sx n="80" d="100"/>
          <a:sy n="80" d="100"/>
        </p:scale>
        <p:origin x="1293" y="23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75F7D2-1C8E-4556-A349-D3B3756F5A91}" type="doc">
      <dgm:prSet loTypeId="urn:microsoft.com/office/officeart/2005/8/layout/matrix1" loCatId="matrix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7B8C7DE-DBDB-4FAD-95EF-72673E88D32F}">
      <dgm:prSet custT="1"/>
      <dgm:spPr/>
      <dgm:t>
        <a:bodyPr/>
        <a:lstStyle/>
        <a:p>
          <a:pPr rtl="0"/>
          <a:r>
            <a:rPr lang="zh-CN" altLang="en-US" sz="2400" b="1" smtClean="0"/>
            <a:t>三分法：</a:t>
          </a:r>
          <a:endParaRPr lang="zh-CN" altLang="en-US" sz="2400" b="1" dirty="0"/>
        </a:p>
      </dgm:t>
    </dgm:pt>
    <dgm:pt modelId="{D9BB9291-4D16-48F3-B20C-22891AA1BAFB}" type="parTrans" cxnId="{73ED2928-F29D-4125-A7C2-799126A0F534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C7F18B87-96BE-4D1F-9C1A-A30BA117DCFB}" type="sibTrans" cxnId="{73ED2928-F29D-4125-A7C2-799126A0F534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977C9F77-D196-46DA-85BD-6AA254E7EF8C}">
      <dgm:prSet custT="1"/>
      <dgm:spPr/>
      <dgm:t>
        <a:bodyPr/>
        <a:lstStyle/>
        <a:p>
          <a:pPr rtl="0"/>
          <a:r>
            <a:rPr lang="zh-CN" altLang="en-US" sz="2000" b="1" dirty="0" smtClean="0"/>
            <a:t>自然地理学</a:t>
          </a:r>
          <a:endParaRPr lang="zh-CN" altLang="en-US" sz="2000" b="1" dirty="0"/>
        </a:p>
      </dgm:t>
    </dgm:pt>
    <dgm:pt modelId="{6A9E904D-D7FA-41E4-B93E-E1C4D04E148C}" type="parTrans" cxnId="{39F935F4-0BCB-4A60-8749-CBEA1C02A604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10C8C344-3E8F-48C1-93B8-995D1F2466E3}" type="sibTrans" cxnId="{39F935F4-0BCB-4A60-8749-CBEA1C02A604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822B9591-E112-4A6C-8289-BEA647E5F61D}">
      <dgm:prSet custT="1"/>
      <dgm:spPr/>
      <dgm:t>
        <a:bodyPr/>
        <a:lstStyle/>
        <a:p>
          <a:pPr rtl="0"/>
          <a:r>
            <a:rPr lang="zh-CN" altLang="en-US" sz="2000" b="1" dirty="0" smtClean="0"/>
            <a:t>经济地理学</a:t>
          </a:r>
          <a:endParaRPr lang="zh-CN" altLang="en-US" sz="2000" b="1" dirty="0"/>
        </a:p>
      </dgm:t>
    </dgm:pt>
    <dgm:pt modelId="{874B887F-94E2-4F7D-8811-70CCE9CC1609}" type="parTrans" cxnId="{27B4B9F7-194F-4761-B060-AF6E80C7C4FF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EC0E57D8-3C5F-44E2-B18F-1FBF2931F37C}" type="sibTrans" cxnId="{27B4B9F7-194F-4761-B060-AF6E80C7C4FF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11D3F272-F304-46AE-8327-897B5C5414E6}">
      <dgm:prSet custT="1"/>
      <dgm:spPr/>
      <dgm:t>
        <a:bodyPr/>
        <a:lstStyle/>
        <a:p>
          <a:pPr rtl="0"/>
          <a:r>
            <a:rPr lang="zh-CN" altLang="en-US" sz="2000" b="1" dirty="0" smtClean="0"/>
            <a:t>社会文化地理学（狭义人文地理学）</a:t>
          </a:r>
          <a:endParaRPr lang="zh-CN" altLang="en-US" sz="2000" b="1" dirty="0"/>
        </a:p>
      </dgm:t>
    </dgm:pt>
    <dgm:pt modelId="{B0F1313D-8795-4CC5-ADBE-641FACFD847F}" type="parTrans" cxnId="{3B7E13AE-1D9B-4405-9F8A-66F9FB3EDFB2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B5FEE1E3-B46D-4CF1-A945-365DEA3EF6F5}" type="sibTrans" cxnId="{3B7E13AE-1D9B-4405-9F8A-66F9FB3EDFB2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1174D3E0-DDB8-4F5F-9C9C-D522F5CFA285}">
      <dgm:prSet custT="1"/>
      <dgm:spPr/>
      <dgm:t>
        <a:bodyPr/>
        <a:lstStyle/>
        <a:p>
          <a:pPr algn="l" rtl="0"/>
          <a:r>
            <a:rPr lang="zh-CN" altLang="en-US" sz="2400" b="1" smtClean="0"/>
            <a:t>三层次</a:t>
          </a:r>
          <a:endParaRPr lang="zh-CN" altLang="en-US" sz="2400" b="1" dirty="0"/>
        </a:p>
      </dgm:t>
    </dgm:pt>
    <dgm:pt modelId="{6E3F6950-31D1-422A-A0C8-5F526557C86A}" type="parTrans" cxnId="{BE1437F0-09C4-4E95-928A-B3BA9ECF029E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4A407A30-CBC3-4824-83A4-BE5295A3137B}" type="sibTrans" cxnId="{BE1437F0-09C4-4E95-928A-B3BA9ECF029E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5C594F0C-896C-4D1C-B135-82E971FB4CFC}">
      <dgm:prSet custT="1"/>
      <dgm:spPr/>
      <dgm:t>
        <a:bodyPr/>
        <a:lstStyle/>
        <a:p>
          <a:pPr algn="l" rtl="0"/>
          <a:r>
            <a:rPr lang="zh-CN" altLang="en-US" sz="2000" b="1" dirty="0" smtClean="0"/>
            <a:t>统一地理学</a:t>
          </a:r>
          <a:endParaRPr lang="zh-CN" altLang="en-US" sz="2000" b="1" dirty="0"/>
        </a:p>
      </dgm:t>
    </dgm:pt>
    <dgm:pt modelId="{A78A66E7-7D86-477E-B471-5418E956A7ED}" type="parTrans" cxnId="{9DEC9C03-6975-4A6D-8AD7-3DD9C9E17B9D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882CB446-02F2-46FC-B730-0764640F951C}" type="sibTrans" cxnId="{9DEC9C03-6975-4A6D-8AD7-3DD9C9E17B9D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A6129A85-0D8A-4E4B-8B99-C738B0D0609C}">
      <dgm:prSet custT="1"/>
      <dgm:spPr/>
      <dgm:t>
        <a:bodyPr/>
        <a:lstStyle/>
        <a:p>
          <a:pPr algn="l" rtl="0"/>
          <a:r>
            <a:rPr lang="zh-CN" altLang="en-US" sz="2000" b="1" dirty="0" smtClean="0"/>
            <a:t>综合地理学</a:t>
          </a:r>
          <a:endParaRPr lang="zh-CN" altLang="en-US" sz="2000" b="1" dirty="0"/>
        </a:p>
      </dgm:t>
    </dgm:pt>
    <dgm:pt modelId="{BF0715A0-B6C2-4FEB-9953-D812015C9BC0}" type="parTrans" cxnId="{99225092-EF98-4872-898B-AB66A9274FD9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CA2B09CB-F09A-4BF5-9114-25DD03624FC4}" type="sibTrans" cxnId="{99225092-EF98-4872-898B-AB66A9274FD9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FC9C4667-5FAE-4FB3-B266-579663B1CE98}">
      <dgm:prSet custT="1"/>
      <dgm:spPr/>
      <dgm:t>
        <a:bodyPr/>
        <a:lstStyle/>
        <a:p>
          <a:pPr algn="l" rtl="0"/>
          <a:r>
            <a:rPr lang="zh-CN" altLang="en-US" sz="2000" b="1" dirty="0" smtClean="0"/>
            <a:t>部门地理学</a:t>
          </a:r>
          <a:endParaRPr lang="zh-CN" altLang="en-US" sz="2000" b="1" dirty="0"/>
        </a:p>
      </dgm:t>
    </dgm:pt>
    <dgm:pt modelId="{CD55CFF8-1D83-4129-9B4A-9D644BF4FB00}" type="parTrans" cxnId="{733E57A8-4FC4-4182-8582-2B2859E06370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D9C356E5-1DC5-4CC7-8DF8-CC6859250749}" type="sibTrans" cxnId="{733E57A8-4FC4-4182-8582-2B2859E06370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C7F11390-6A62-4FAD-B085-9E543AAD3BA1}">
      <dgm:prSet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rtl="0"/>
          <a:r>
            <a:rPr lang="zh-CN" altLang="en-US" sz="2800" b="1" dirty="0" smtClean="0"/>
            <a:t>地理学的分科</a:t>
          </a:r>
          <a:endParaRPr lang="zh-CN" altLang="en-US" sz="2800" b="1" dirty="0"/>
        </a:p>
      </dgm:t>
    </dgm:pt>
    <dgm:pt modelId="{6314ABAE-9093-4E0F-A1B2-F85D83A4CB5A}" type="sibTrans" cxnId="{FD8AE64C-8EDF-44A1-8366-7B732F70D8B1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83A74A6B-94FD-4E64-9B58-A2253D5C92F1}" type="parTrans" cxnId="{FD8AE64C-8EDF-44A1-8366-7B732F70D8B1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2EACC064-49EB-4725-8EB8-C0C0B59E0DD2}">
      <dgm:prSet custT="1"/>
      <dgm:spPr/>
      <dgm:t>
        <a:bodyPr anchor="ctr"/>
        <a:lstStyle/>
        <a:p>
          <a:r>
            <a:rPr lang="zh-CN" altLang="en-US" sz="2400" b="1" dirty="0" smtClean="0"/>
            <a:t>三重性</a:t>
          </a:r>
          <a:endParaRPr lang="zh-CN" altLang="en-US" sz="2400" b="1" dirty="0"/>
        </a:p>
      </dgm:t>
    </dgm:pt>
    <dgm:pt modelId="{15112993-6B0D-4CE2-8449-691782E20AB3}" type="parTrans" cxnId="{BDF6FFD1-2027-434D-A3B2-26B3C06BC4C1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2FD97B7F-70A4-4D86-A78E-1296078AD75C}" type="sibTrans" cxnId="{BDF6FFD1-2027-434D-A3B2-26B3C06BC4C1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4FC42F65-78D1-4362-BBD7-1C07AA30A098}">
      <dgm:prSet custT="1"/>
      <dgm:spPr/>
      <dgm:t>
        <a:bodyPr anchor="ctr"/>
        <a:lstStyle/>
        <a:p>
          <a:r>
            <a:rPr lang="zh-CN" altLang="en-US" sz="2000" b="1" dirty="0" smtClean="0"/>
            <a:t>理论地理学</a:t>
          </a:r>
          <a:endParaRPr lang="zh-CN" altLang="en-US" sz="2000" b="1" dirty="0"/>
        </a:p>
      </dgm:t>
    </dgm:pt>
    <dgm:pt modelId="{97FED11F-1ECD-4B26-8A4F-45454FD9C7E0}" type="parTrans" cxnId="{B9842B96-0B1A-45C1-A5EA-72F7F19A6A5D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9275B0C2-AB35-4B6B-9F08-A9EE8AB4F8CF}" type="sibTrans" cxnId="{B9842B96-0B1A-45C1-A5EA-72F7F19A6A5D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5D063832-291D-4953-8975-022A011564EE}">
      <dgm:prSet custT="1"/>
      <dgm:spPr/>
      <dgm:t>
        <a:bodyPr anchor="ctr"/>
        <a:lstStyle/>
        <a:p>
          <a:r>
            <a:rPr lang="zh-CN" altLang="en-US" sz="2000" b="1" dirty="0" smtClean="0"/>
            <a:t>应用地理学</a:t>
          </a:r>
          <a:endParaRPr lang="zh-CN" altLang="en-US" sz="2000" b="1" dirty="0"/>
        </a:p>
      </dgm:t>
    </dgm:pt>
    <dgm:pt modelId="{1E3FDD5F-EB5A-48AA-BC53-C00834C08877}" type="parTrans" cxnId="{220B66DD-0FD7-499B-8245-88B67207093C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2134218D-8BB7-4E20-9CD9-ADAB57B66A45}" type="sibTrans" cxnId="{220B66DD-0FD7-499B-8245-88B67207093C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E07B4EC4-46DC-4457-9EAF-270D87009446}">
      <dgm:prSet custT="1"/>
      <dgm:spPr/>
      <dgm:t>
        <a:bodyPr anchor="ctr"/>
        <a:lstStyle/>
        <a:p>
          <a:r>
            <a:rPr lang="zh-CN" altLang="en-US" sz="2000" b="1" dirty="0" smtClean="0"/>
            <a:t>区域地理学</a:t>
          </a:r>
          <a:endParaRPr lang="zh-CN" altLang="en-US" sz="2000" b="1" dirty="0"/>
        </a:p>
      </dgm:t>
    </dgm:pt>
    <dgm:pt modelId="{C71EEE33-AFE0-4ABF-A196-72A6473275C2}" type="parTrans" cxnId="{CFAFC7D5-783B-48D5-9010-AC6220774731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02737438-847C-4479-9C49-62755BEFE3F8}" type="sibTrans" cxnId="{CFAFC7D5-783B-48D5-9010-AC6220774731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B289F0C0-C563-4653-9AE7-69F544D34349}">
      <dgm:prSet custT="1"/>
      <dgm:spPr/>
      <dgm:t>
        <a:bodyPr anchor="ctr"/>
        <a:lstStyle/>
        <a:p>
          <a:r>
            <a:rPr lang="zh-CN" altLang="en-US" sz="2400" b="1" smtClean="0"/>
            <a:t>三时段</a:t>
          </a:r>
          <a:endParaRPr lang="zh-CN" altLang="en-US" sz="2400" b="1"/>
        </a:p>
      </dgm:t>
    </dgm:pt>
    <dgm:pt modelId="{8DDF99F6-8E08-4993-9DC1-FB7C91C2D8B2}" type="parTrans" cxnId="{DD6673A7-C648-4CF8-9D2C-A255D974FDCD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BD7EE67A-1470-4FEE-BAB7-ACAF45DF3A44}" type="sibTrans" cxnId="{DD6673A7-C648-4CF8-9D2C-A255D974FDCD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EE81C121-4B39-4D93-89A1-F0D311E1E3E8}">
      <dgm:prSet custT="1"/>
      <dgm:spPr/>
      <dgm:t>
        <a:bodyPr anchor="ctr"/>
        <a:lstStyle/>
        <a:p>
          <a:r>
            <a:rPr lang="zh-CN" altLang="en-US" sz="2000" b="1" dirty="0" smtClean="0"/>
            <a:t>古地理学</a:t>
          </a:r>
        </a:p>
      </dgm:t>
    </dgm:pt>
    <dgm:pt modelId="{CC2B6772-A50E-4BA7-A4D1-301D7E0AFBE2}" type="parTrans" cxnId="{50411F46-1E84-4E97-A2FE-A2F3E925DE6B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22D88F59-08BA-4C5B-8850-B55D0BD40F8B}" type="sibTrans" cxnId="{50411F46-1E84-4E97-A2FE-A2F3E925DE6B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9DD62435-0778-4CF4-9DC0-1B4D9021AEA3}">
      <dgm:prSet custT="1"/>
      <dgm:spPr/>
      <dgm:t>
        <a:bodyPr anchor="ctr"/>
        <a:lstStyle/>
        <a:p>
          <a:r>
            <a:rPr lang="zh-CN" altLang="en-US" sz="2000" b="1" smtClean="0"/>
            <a:t>历史地理学</a:t>
          </a:r>
          <a:endParaRPr lang="zh-CN" altLang="en-US" sz="2000" b="1" dirty="0" smtClean="0"/>
        </a:p>
      </dgm:t>
    </dgm:pt>
    <dgm:pt modelId="{92A83B4A-3D31-40A3-AFF1-ED9BEFD9A04A}" type="parTrans" cxnId="{ED9C4215-F6B4-47E5-B8FE-72A42CE6059F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E4A61E63-8B5D-4E20-A092-26F3BB547012}" type="sibTrans" cxnId="{ED9C4215-F6B4-47E5-B8FE-72A42CE6059F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54DE74F5-B0FB-4CB5-819E-E5807B4495F1}">
      <dgm:prSet custT="1"/>
      <dgm:spPr/>
      <dgm:t>
        <a:bodyPr anchor="ctr"/>
        <a:lstStyle/>
        <a:p>
          <a:r>
            <a:rPr lang="zh-CN" altLang="en-US" sz="2000" b="1" dirty="0" smtClean="0"/>
            <a:t>时间地理学</a:t>
          </a:r>
          <a:endParaRPr lang="zh-CN" altLang="en-US" sz="2000" b="1" dirty="0"/>
        </a:p>
      </dgm:t>
    </dgm:pt>
    <dgm:pt modelId="{5A3A6D89-28E0-4723-AA80-F455BAC8E407}" type="parTrans" cxnId="{54B8328E-3C11-47AF-B4F5-6233F7E0E798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337DF95B-18DD-4FB7-A2C3-DC3F9A7A0842}" type="sibTrans" cxnId="{54B8328E-3C11-47AF-B4F5-6233F7E0E798}">
      <dgm:prSet/>
      <dgm:spPr/>
      <dgm:t>
        <a:bodyPr/>
        <a:lstStyle/>
        <a:p>
          <a:endParaRPr lang="zh-CN" altLang="en-US" sz="2400" b="1">
            <a:solidFill>
              <a:schemeClr val="bg2"/>
            </a:solidFill>
          </a:endParaRPr>
        </a:p>
      </dgm:t>
    </dgm:pt>
    <dgm:pt modelId="{E34DD092-53EB-4847-BE13-5932685FD384}" type="pres">
      <dgm:prSet presAssocID="{D475F7D2-1C8E-4556-A349-D3B3756F5A91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ECCE1D5D-B9FD-4CC6-A445-19F9F16DC00B}" type="pres">
      <dgm:prSet presAssocID="{D475F7D2-1C8E-4556-A349-D3B3756F5A91}" presName="matrix" presStyleCnt="0"/>
      <dgm:spPr/>
      <dgm:t>
        <a:bodyPr/>
        <a:lstStyle/>
        <a:p>
          <a:endParaRPr lang="zh-CN" altLang="en-US"/>
        </a:p>
      </dgm:t>
    </dgm:pt>
    <dgm:pt modelId="{39E63331-650C-444E-A4B4-1D3F0D8245D2}" type="pres">
      <dgm:prSet presAssocID="{D475F7D2-1C8E-4556-A349-D3B3756F5A91}" presName="tile1" presStyleLbl="node1" presStyleIdx="0" presStyleCnt="4"/>
      <dgm:spPr/>
      <dgm:t>
        <a:bodyPr/>
        <a:lstStyle/>
        <a:p>
          <a:endParaRPr lang="zh-CN" altLang="en-US"/>
        </a:p>
      </dgm:t>
    </dgm:pt>
    <dgm:pt modelId="{3C4BE405-1A10-4B12-A3A4-8BFA8B2136C3}" type="pres">
      <dgm:prSet presAssocID="{D475F7D2-1C8E-4556-A349-D3B3756F5A91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6576F1C-B1BE-4BA8-A946-86B48619A74C}" type="pres">
      <dgm:prSet presAssocID="{D475F7D2-1C8E-4556-A349-D3B3756F5A91}" presName="tile2" presStyleLbl="node1" presStyleIdx="1" presStyleCnt="4"/>
      <dgm:spPr/>
      <dgm:t>
        <a:bodyPr/>
        <a:lstStyle/>
        <a:p>
          <a:endParaRPr lang="zh-CN" altLang="en-US"/>
        </a:p>
      </dgm:t>
    </dgm:pt>
    <dgm:pt modelId="{24B7E9CD-A2FB-4D2E-BFA3-41028119BBDC}" type="pres">
      <dgm:prSet presAssocID="{D475F7D2-1C8E-4556-A349-D3B3756F5A91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16C5188-A532-45CA-9955-23C8EAD5BA69}" type="pres">
      <dgm:prSet presAssocID="{D475F7D2-1C8E-4556-A349-D3B3756F5A91}" presName="tile3" presStyleLbl="node1" presStyleIdx="2" presStyleCnt="4"/>
      <dgm:spPr/>
      <dgm:t>
        <a:bodyPr/>
        <a:lstStyle/>
        <a:p>
          <a:endParaRPr lang="zh-CN" altLang="en-US"/>
        </a:p>
      </dgm:t>
    </dgm:pt>
    <dgm:pt modelId="{30573D29-EA76-4D04-AD97-1CCD88AD911D}" type="pres">
      <dgm:prSet presAssocID="{D475F7D2-1C8E-4556-A349-D3B3756F5A91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9747B9-F391-481F-B0C2-55CEA54BFF2C}" type="pres">
      <dgm:prSet presAssocID="{D475F7D2-1C8E-4556-A349-D3B3756F5A91}" presName="tile4" presStyleLbl="node1" presStyleIdx="3" presStyleCnt="4"/>
      <dgm:spPr/>
      <dgm:t>
        <a:bodyPr/>
        <a:lstStyle/>
        <a:p>
          <a:endParaRPr lang="zh-CN" altLang="en-US"/>
        </a:p>
      </dgm:t>
    </dgm:pt>
    <dgm:pt modelId="{18D55D07-C2D7-4155-9105-9DDD94F2B77E}" type="pres">
      <dgm:prSet presAssocID="{D475F7D2-1C8E-4556-A349-D3B3756F5A91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3B7952-1959-43E4-B712-44A3303B4DD2}" type="pres">
      <dgm:prSet presAssocID="{D475F7D2-1C8E-4556-A349-D3B3756F5A91}" presName="centerTile" presStyleLbl="fgShp" presStyleIdx="0" presStyleCnt="1" custScaleX="105837" custScaleY="58173">
        <dgm:presLayoutVars>
          <dgm:chMax val="0"/>
          <dgm:chPref val="0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CBC7BB5-58D4-4CC6-A378-FB0323170F7F}" type="presOf" srcId="{977C9F77-D196-46DA-85BD-6AA254E7EF8C}" destId="{39E63331-650C-444E-A4B4-1D3F0D8245D2}" srcOrd="0" destOrd="1" presId="urn:microsoft.com/office/officeart/2005/8/layout/matrix1"/>
    <dgm:cxn modelId="{CFAFC7D5-783B-48D5-9010-AC6220774731}" srcId="{2EACC064-49EB-4725-8EB8-C0C0B59E0DD2}" destId="{E07B4EC4-46DC-4457-9EAF-270D87009446}" srcOrd="2" destOrd="0" parTransId="{C71EEE33-AFE0-4ABF-A196-72A6473275C2}" sibTransId="{02737438-847C-4479-9C49-62755BEFE3F8}"/>
    <dgm:cxn modelId="{303E78B3-0A2E-4A4C-9583-DDDD0AD9BFE8}" type="presOf" srcId="{FC9C4667-5FAE-4FB3-B266-579663B1CE98}" destId="{66576F1C-B1BE-4BA8-A946-86B48619A74C}" srcOrd="0" destOrd="3" presId="urn:microsoft.com/office/officeart/2005/8/layout/matrix1"/>
    <dgm:cxn modelId="{D36C99F9-4E46-487D-A8D3-19A3FCA23919}" type="presOf" srcId="{5C594F0C-896C-4D1C-B135-82E971FB4CFC}" destId="{66576F1C-B1BE-4BA8-A946-86B48619A74C}" srcOrd="0" destOrd="1" presId="urn:microsoft.com/office/officeart/2005/8/layout/matrix1"/>
    <dgm:cxn modelId="{ED55466C-419E-4650-939D-CDA10BBD03DF}" type="presOf" srcId="{EE81C121-4B39-4D93-89A1-F0D311E1E3E8}" destId="{18D55D07-C2D7-4155-9105-9DDD94F2B77E}" srcOrd="1" destOrd="1" presId="urn:microsoft.com/office/officeart/2005/8/layout/matrix1"/>
    <dgm:cxn modelId="{698B7190-2CB4-4229-80DC-484DD36D9C4F}" type="presOf" srcId="{A6129A85-0D8A-4E4B-8B99-C738B0D0609C}" destId="{24B7E9CD-A2FB-4D2E-BFA3-41028119BBDC}" srcOrd="1" destOrd="2" presId="urn:microsoft.com/office/officeart/2005/8/layout/matrix1"/>
    <dgm:cxn modelId="{ACBBB73E-1617-4D5F-8445-315E2F782EE4}" type="presOf" srcId="{5C594F0C-896C-4D1C-B135-82E971FB4CFC}" destId="{24B7E9CD-A2FB-4D2E-BFA3-41028119BBDC}" srcOrd="1" destOrd="1" presId="urn:microsoft.com/office/officeart/2005/8/layout/matrix1"/>
    <dgm:cxn modelId="{220B66DD-0FD7-499B-8245-88B67207093C}" srcId="{2EACC064-49EB-4725-8EB8-C0C0B59E0DD2}" destId="{5D063832-291D-4953-8975-022A011564EE}" srcOrd="1" destOrd="0" parTransId="{1E3FDD5F-EB5A-48AA-BC53-C00834C08877}" sibTransId="{2134218D-8BB7-4E20-9CD9-ADAB57B66A45}"/>
    <dgm:cxn modelId="{99796730-E683-4EF9-91F6-44633F009F69}" type="presOf" srcId="{5D063832-291D-4953-8975-022A011564EE}" destId="{30573D29-EA76-4D04-AD97-1CCD88AD911D}" srcOrd="1" destOrd="2" presId="urn:microsoft.com/office/officeart/2005/8/layout/matrix1"/>
    <dgm:cxn modelId="{BDF6FFD1-2027-434D-A3B2-26B3C06BC4C1}" srcId="{C7F11390-6A62-4FAD-B085-9E543AAD3BA1}" destId="{2EACC064-49EB-4725-8EB8-C0C0B59E0DD2}" srcOrd="2" destOrd="0" parTransId="{15112993-6B0D-4CE2-8449-691782E20AB3}" sibTransId="{2FD97B7F-70A4-4D86-A78E-1296078AD75C}"/>
    <dgm:cxn modelId="{85AB6436-77B9-490C-82FA-E1362CBAF586}" type="presOf" srcId="{11D3F272-F304-46AE-8327-897B5C5414E6}" destId="{39E63331-650C-444E-A4B4-1D3F0D8245D2}" srcOrd="0" destOrd="3" presId="urn:microsoft.com/office/officeart/2005/8/layout/matrix1"/>
    <dgm:cxn modelId="{BF4EE986-C157-45EF-AF67-A2C2C6ACD98D}" type="presOf" srcId="{77B8C7DE-DBDB-4FAD-95EF-72673E88D32F}" destId="{3C4BE405-1A10-4B12-A3A4-8BFA8B2136C3}" srcOrd="1" destOrd="0" presId="urn:microsoft.com/office/officeart/2005/8/layout/matrix1"/>
    <dgm:cxn modelId="{73ED2928-F29D-4125-A7C2-799126A0F534}" srcId="{C7F11390-6A62-4FAD-B085-9E543AAD3BA1}" destId="{77B8C7DE-DBDB-4FAD-95EF-72673E88D32F}" srcOrd="0" destOrd="0" parTransId="{D9BB9291-4D16-48F3-B20C-22891AA1BAFB}" sibTransId="{C7F18B87-96BE-4D1F-9C1A-A30BA117DCFB}"/>
    <dgm:cxn modelId="{D0914C5C-5DAB-443E-8F2F-A80AC07FAF53}" type="presOf" srcId="{977C9F77-D196-46DA-85BD-6AA254E7EF8C}" destId="{3C4BE405-1A10-4B12-A3A4-8BFA8B2136C3}" srcOrd="1" destOrd="1" presId="urn:microsoft.com/office/officeart/2005/8/layout/matrix1"/>
    <dgm:cxn modelId="{4D7C3C40-06F4-4665-ACD1-291D3100FCD3}" type="presOf" srcId="{9DD62435-0778-4CF4-9DC0-1B4D9021AEA3}" destId="{18D55D07-C2D7-4155-9105-9DDD94F2B77E}" srcOrd="1" destOrd="2" presId="urn:microsoft.com/office/officeart/2005/8/layout/matrix1"/>
    <dgm:cxn modelId="{208F88CA-31AF-43B9-8E7E-27F4E5E2E253}" type="presOf" srcId="{EE81C121-4B39-4D93-89A1-F0D311E1E3E8}" destId="{519747B9-F391-481F-B0C2-55CEA54BFF2C}" srcOrd="0" destOrd="1" presId="urn:microsoft.com/office/officeart/2005/8/layout/matrix1"/>
    <dgm:cxn modelId="{FBF0EE07-9FF9-45CC-9689-09085F4E69DE}" type="presOf" srcId="{822B9591-E112-4A6C-8289-BEA647E5F61D}" destId="{39E63331-650C-444E-A4B4-1D3F0D8245D2}" srcOrd="0" destOrd="2" presId="urn:microsoft.com/office/officeart/2005/8/layout/matrix1"/>
    <dgm:cxn modelId="{261DCF3A-B028-4C4D-83B8-22F5F3F7BC6F}" type="presOf" srcId="{77B8C7DE-DBDB-4FAD-95EF-72673E88D32F}" destId="{39E63331-650C-444E-A4B4-1D3F0D8245D2}" srcOrd="0" destOrd="0" presId="urn:microsoft.com/office/officeart/2005/8/layout/matrix1"/>
    <dgm:cxn modelId="{E6CE30C7-18A6-4048-A56D-36DEFEBF2A49}" type="presOf" srcId="{4FC42F65-78D1-4362-BBD7-1C07AA30A098}" destId="{416C5188-A532-45CA-9955-23C8EAD5BA69}" srcOrd="0" destOrd="1" presId="urn:microsoft.com/office/officeart/2005/8/layout/matrix1"/>
    <dgm:cxn modelId="{ED9C4215-F6B4-47E5-B8FE-72A42CE6059F}" srcId="{B289F0C0-C563-4653-9AE7-69F544D34349}" destId="{9DD62435-0778-4CF4-9DC0-1B4D9021AEA3}" srcOrd="1" destOrd="0" parTransId="{92A83B4A-3D31-40A3-AFF1-ED9BEFD9A04A}" sibTransId="{E4A61E63-8B5D-4E20-A092-26F3BB547012}"/>
    <dgm:cxn modelId="{3B7E13AE-1D9B-4405-9F8A-66F9FB3EDFB2}" srcId="{77B8C7DE-DBDB-4FAD-95EF-72673E88D32F}" destId="{11D3F272-F304-46AE-8327-897B5C5414E6}" srcOrd="2" destOrd="0" parTransId="{B0F1313D-8795-4CC5-ADBE-641FACFD847F}" sibTransId="{B5FEE1E3-B46D-4CF1-A945-365DEA3EF6F5}"/>
    <dgm:cxn modelId="{4FA0E7A4-59B0-49AD-856D-D2D664FCE282}" type="presOf" srcId="{B289F0C0-C563-4653-9AE7-69F544D34349}" destId="{519747B9-F391-481F-B0C2-55CEA54BFF2C}" srcOrd="0" destOrd="0" presId="urn:microsoft.com/office/officeart/2005/8/layout/matrix1"/>
    <dgm:cxn modelId="{01B32652-8BCC-4ED9-84F0-7F806D07B3C3}" type="presOf" srcId="{1174D3E0-DDB8-4F5F-9C9C-D522F5CFA285}" destId="{66576F1C-B1BE-4BA8-A946-86B48619A74C}" srcOrd="0" destOrd="0" presId="urn:microsoft.com/office/officeart/2005/8/layout/matrix1"/>
    <dgm:cxn modelId="{3F1C4F4C-6983-4ED8-AD3D-E9631AA1EA9F}" type="presOf" srcId="{9DD62435-0778-4CF4-9DC0-1B4D9021AEA3}" destId="{519747B9-F391-481F-B0C2-55CEA54BFF2C}" srcOrd="0" destOrd="2" presId="urn:microsoft.com/office/officeart/2005/8/layout/matrix1"/>
    <dgm:cxn modelId="{CB78AB4F-7F04-4ED5-AE08-D0DA1030404F}" type="presOf" srcId="{1174D3E0-DDB8-4F5F-9C9C-D522F5CFA285}" destId="{24B7E9CD-A2FB-4D2E-BFA3-41028119BBDC}" srcOrd="1" destOrd="0" presId="urn:microsoft.com/office/officeart/2005/8/layout/matrix1"/>
    <dgm:cxn modelId="{733E57A8-4FC4-4182-8582-2B2859E06370}" srcId="{1174D3E0-DDB8-4F5F-9C9C-D522F5CFA285}" destId="{FC9C4667-5FAE-4FB3-B266-579663B1CE98}" srcOrd="2" destOrd="0" parTransId="{CD55CFF8-1D83-4129-9B4A-9D644BF4FB00}" sibTransId="{D9C356E5-1DC5-4CC7-8DF8-CC6859250749}"/>
    <dgm:cxn modelId="{39F935F4-0BCB-4A60-8749-CBEA1C02A604}" srcId="{77B8C7DE-DBDB-4FAD-95EF-72673E88D32F}" destId="{977C9F77-D196-46DA-85BD-6AA254E7EF8C}" srcOrd="0" destOrd="0" parTransId="{6A9E904D-D7FA-41E4-B93E-E1C4D04E148C}" sibTransId="{10C8C344-3E8F-48C1-93B8-995D1F2466E3}"/>
    <dgm:cxn modelId="{638D9998-F728-4CE2-A4B0-49CC055838D0}" type="presOf" srcId="{C7F11390-6A62-4FAD-B085-9E543AAD3BA1}" destId="{213B7952-1959-43E4-B712-44A3303B4DD2}" srcOrd="0" destOrd="0" presId="urn:microsoft.com/office/officeart/2005/8/layout/matrix1"/>
    <dgm:cxn modelId="{44048C09-483C-4C8C-ACF9-9D4697C83C57}" type="presOf" srcId="{4FC42F65-78D1-4362-BBD7-1C07AA30A098}" destId="{30573D29-EA76-4D04-AD97-1CCD88AD911D}" srcOrd="1" destOrd="1" presId="urn:microsoft.com/office/officeart/2005/8/layout/matrix1"/>
    <dgm:cxn modelId="{EA34ED7C-4F09-478C-B43A-A74D9F8A30E2}" type="presOf" srcId="{54DE74F5-B0FB-4CB5-819E-E5807B4495F1}" destId="{519747B9-F391-481F-B0C2-55CEA54BFF2C}" srcOrd="0" destOrd="3" presId="urn:microsoft.com/office/officeart/2005/8/layout/matrix1"/>
    <dgm:cxn modelId="{C3D052CE-90C8-4A49-AC41-A67E07C45F6E}" type="presOf" srcId="{54DE74F5-B0FB-4CB5-819E-E5807B4495F1}" destId="{18D55D07-C2D7-4155-9105-9DDD94F2B77E}" srcOrd="1" destOrd="3" presId="urn:microsoft.com/office/officeart/2005/8/layout/matrix1"/>
    <dgm:cxn modelId="{54B8328E-3C11-47AF-B4F5-6233F7E0E798}" srcId="{B289F0C0-C563-4653-9AE7-69F544D34349}" destId="{54DE74F5-B0FB-4CB5-819E-E5807B4495F1}" srcOrd="2" destOrd="0" parTransId="{5A3A6D89-28E0-4723-AA80-F455BAC8E407}" sibTransId="{337DF95B-18DD-4FB7-A2C3-DC3F9A7A0842}"/>
    <dgm:cxn modelId="{BE1437F0-09C4-4E95-928A-B3BA9ECF029E}" srcId="{C7F11390-6A62-4FAD-B085-9E543AAD3BA1}" destId="{1174D3E0-DDB8-4F5F-9C9C-D522F5CFA285}" srcOrd="1" destOrd="0" parTransId="{6E3F6950-31D1-422A-A0C8-5F526557C86A}" sibTransId="{4A407A30-CBC3-4824-83A4-BE5295A3137B}"/>
    <dgm:cxn modelId="{9DEC9C03-6975-4A6D-8AD7-3DD9C9E17B9D}" srcId="{1174D3E0-DDB8-4F5F-9C9C-D522F5CFA285}" destId="{5C594F0C-896C-4D1C-B135-82E971FB4CFC}" srcOrd="0" destOrd="0" parTransId="{A78A66E7-7D86-477E-B471-5418E956A7ED}" sibTransId="{882CB446-02F2-46FC-B730-0764640F951C}"/>
    <dgm:cxn modelId="{E7F89636-A450-423F-BE1D-FB0A535A8F8D}" type="presOf" srcId="{E07B4EC4-46DC-4457-9EAF-270D87009446}" destId="{30573D29-EA76-4D04-AD97-1CCD88AD911D}" srcOrd="1" destOrd="3" presId="urn:microsoft.com/office/officeart/2005/8/layout/matrix1"/>
    <dgm:cxn modelId="{50A8E3CF-2589-4E19-A141-8589A0BE5C9E}" type="presOf" srcId="{5D063832-291D-4953-8975-022A011564EE}" destId="{416C5188-A532-45CA-9955-23C8EAD5BA69}" srcOrd="0" destOrd="2" presId="urn:microsoft.com/office/officeart/2005/8/layout/matrix1"/>
    <dgm:cxn modelId="{DD6673A7-C648-4CF8-9D2C-A255D974FDCD}" srcId="{C7F11390-6A62-4FAD-B085-9E543AAD3BA1}" destId="{B289F0C0-C563-4653-9AE7-69F544D34349}" srcOrd="3" destOrd="0" parTransId="{8DDF99F6-8E08-4993-9DC1-FB7C91C2D8B2}" sibTransId="{BD7EE67A-1470-4FEE-BAB7-ACAF45DF3A44}"/>
    <dgm:cxn modelId="{3060153D-7214-43F8-92E5-5E98561E0560}" type="presOf" srcId="{D475F7D2-1C8E-4556-A349-D3B3756F5A91}" destId="{E34DD092-53EB-4847-BE13-5932685FD384}" srcOrd="0" destOrd="0" presId="urn:microsoft.com/office/officeart/2005/8/layout/matrix1"/>
    <dgm:cxn modelId="{B9842B96-0B1A-45C1-A5EA-72F7F19A6A5D}" srcId="{2EACC064-49EB-4725-8EB8-C0C0B59E0DD2}" destId="{4FC42F65-78D1-4362-BBD7-1C07AA30A098}" srcOrd="0" destOrd="0" parTransId="{97FED11F-1ECD-4B26-8A4F-45454FD9C7E0}" sibTransId="{9275B0C2-AB35-4B6B-9F08-A9EE8AB4F8CF}"/>
    <dgm:cxn modelId="{50411F46-1E84-4E97-A2FE-A2F3E925DE6B}" srcId="{B289F0C0-C563-4653-9AE7-69F544D34349}" destId="{EE81C121-4B39-4D93-89A1-F0D311E1E3E8}" srcOrd="0" destOrd="0" parTransId="{CC2B6772-A50E-4BA7-A4D1-301D7E0AFBE2}" sibTransId="{22D88F59-08BA-4C5B-8850-B55D0BD40F8B}"/>
    <dgm:cxn modelId="{7C632B5F-6B75-4AE0-A6BA-969F1AB944CA}" type="presOf" srcId="{2EACC064-49EB-4725-8EB8-C0C0B59E0DD2}" destId="{416C5188-A532-45CA-9955-23C8EAD5BA69}" srcOrd="0" destOrd="0" presId="urn:microsoft.com/office/officeart/2005/8/layout/matrix1"/>
    <dgm:cxn modelId="{FD8AE64C-8EDF-44A1-8366-7B732F70D8B1}" srcId="{D475F7D2-1C8E-4556-A349-D3B3756F5A91}" destId="{C7F11390-6A62-4FAD-B085-9E543AAD3BA1}" srcOrd="0" destOrd="0" parTransId="{83A74A6B-94FD-4E64-9B58-A2253D5C92F1}" sibTransId="{6314ABAE-9093-4E0F-A1B2-F85D83A4CB5A}"/>
    <dgm:cxn modelId="{583CAE06-807C-41C2-BECC-E5203E208226}" type="presOf" srcId="{A6129A85-0D8A-4E4B-8B99-C738B0D0609C}" destId="{66576F1C-B1BE-4BA8-A946-86B48619A74C}" srcOrd="0" destOrd="2" presId="urn:microsoft.com/office/officeart/2005/8/layout/matrix1"/>
    <dgm:cxn modelId="{9D31A193-FF06-4B07-BFAE-9DB440911E52}" type="presOf" srcId="{E07B4EC4-46DC-4457-9EAF-270D87009446}" destId="{416C5188-A532-45CA-9955-23C8EAD5BA69}" srcOrd="0" destOrd="3" presId="urn:microsoft.com/office/officeart/2005/8/layout/matrix1"/>
    <dgm:cxn modelId="{99225092-EF98-4872-898B-AB66A9274FD9}" srcId="{1174D3E0-DDB8-4F5F-9C9C-D522F5CFA285}" destId="{A6129A85-0D8A-4E4B-8B99-C738B0D0609C}" srcOrd="1" destOrd="0" parTransId="{BF0715A0-B6C2-4FEB-9953-D812015C9BC0}" sibTransId="{CA2B09CB-F09A-4BF5-9114-25DD03624FC4}"/>
    <dgm:cxn modelId="{65D76246-8E48-44BF-98B7-C2A3A67644EC}" type="presOf" srcId="{822B9591-E112-4A6C-8289-BEA647E5F61D}" destId="{3C4BE405-1A10-4B12-A3A4-8BFA8B2136C3}" srcOrd="1" destOrd="2" presId="urn:microsoft.com/office/officeart/2005/8/layout/matrix1"/>
    <dgm:cxn modelId="{190D0ACF-6D8C-4405-B9EB-800D32976293}" type="presOf" srcId="{11D3F272-F304-46AE-8327-897B5C5414E6}" destId="{3C4BE405-1A10-4B12-A3A4-8BFA8B2136C3}" srcOrd="1" destOrd="3" presId="urn:microsoft.com/office/officeart/2005/8/layout/matrix1"/>
    <dgm:cxn modelId="{EDA65421-151E-4C1C-9317-3747C944A6A4}" type="presOf" srcId="{B289F0C0-C563-4653-9AE7-69F544D34349}" destId="{18D55D07-C2D7-4155-9105-9DDD94F2B77E}" srcOrd="1" destOrd="0" presId="urn:microsoft.com/office/officeart/2005/8/layout/matrix1"/>
    <dgm:cxn modelId="{5FF79722-4F88-40E1-8BE4-D0CCB66AA0F6}" type="presOf" srcId="{FC9C4667-5FAE-4FB3-B266-579663B1CE98}" destId="{24B7E9CD-A2FB-4D2E-BFA3-41028119BBDC}" srcOrd="1" destOrd="3" presId="urn:microsoft.com/office/officeart/2005/8/layout/matrix1"/>
    <dgm:cxn modelId="{27B4B9F7-194F-4761-B060-AF6E80C7C4FF}" srcId="{77B8C7DE-DBDB-4FAD-95EF-72673E88D32F}" destId="{822B9591-E112-4A6C-8289-BEA647E5F61D}" srcOrd="1" destOrd="0" parTransId="{874B887F-94E2-4F7D-8811-70CCE9CC1609}" sibTransId="{EC0E57D8-3C5F-44E2-B18F-1FBF2931F37C}"/>
    <dgm:cxn modelId="{3812157D-A4F9-4F19-AAEA-43E4E35091A2}" type="presOf" srcId="{2EACC064-49EB-4725-8EB8-C0C0B59E0DD2}" destId="{30573D29-EA76-4D04-AD97-1CCD88AD911D}" srcOrd="1" destOrd="0" presId="urn:microsoft.com/office/officeart/2005/8/layout/matrix1"/>
    <dgm:cxn modelId="{DB2F0F5A-E1D7-4865-B104-2EB62091719E}" type="presParOf" srcId="{E34DD092-53EB-4847-BE13-5932685FD384}" destId="{ECCE1D5D-B9FD-4CC6-A445-19F9F16DC00B}" srcOrd="0" destOrd="0" presId="urn:microsoft.com/office/officeart/2005/8/layout/matrix1"/>
    <dgm:cxn modelId="{AE2C5308-C18B-4445-8799-CB91D357E1E2}" type="presParOf" srcId="{ECCE1D5D-B9FD-4CC6-A445-19F9F16DC00B}" destId="{39E63331-650C-444E-A4B4-1D3F0D8245D2}" srcOrd="0" destOrd="0" presId="urn:microsoft.com/office/officeart/2005/8/layout/matrix1"/>
    <dgm:cxn modelId="{579D2B6C-62AB-4900-96CD-85F0C5B8CBCE}" type="presParOf" srcId="{ECCE1D5D-B9FD-4CC6-A445-19F9F16DC00B}" destId="{3C4BE405-1A10-4B12-A3A4-8BFA8B2136C3}" srcOrd="1" destOrd="0" presId="urn:microsoft.com/office/officeart/2005/8/layout/matrix1"/>
    <dgm:cxn modelId="{ADB92D5B-8909-44D8-BFC9-4114126E935C}" type="presParOf" srcId="{ECCE1D5D-B9FD-4CC6-A445-19F9F16DC00B}" destId="{66576F1C-B1BE-4BA8-A946-86B48619A74C}" srcOrd="2" destOrd="0" presId="urn:microsoft.com/office/officeart/2005/8/layout/matrix1"/>
    <dgm:cxn modelId="{2E40043E-73FA-4832-A8DF-1D80FE2EA844}" type="presParOf" srcId="{ECCE1D5D-B9FD-4CC6-A445-19F9F16DC00B}" destId="{24B7E9CD-A2FB-4D2E-BFA3-41028119BBDC}" srcOrd="3" destOrd="0" presId="urn:microsoft.com/office/officeart/2005/8/layout/matrix1"/>
    <dgm:cxn modelId="{84AE6E97-13FF-4BF9-8EE0-83D163E7FC5A}" type="presParOf" srcId="{ECCE1D5D-B9FD-4CC6-A445-19F9F16DC00B}" destId="{416C5188-A532-45CA-9955-23C8EAD5BA69}" srcOrd="4" destOrd="0" presId="urn:microsoft.com/office/officeart/2005/8/layout/matrix1"/>
    <dgm:cxn modelId="{CA61A13E-22D2-4C44-B8E6-AE6AEF763B37}" type="presParOf" srcId="{ECCE1D5D-B9FD-4CC6-A445-19F9F16DC00B}" destId="{30573D29-EA76-4D04-AD97-1CCD88AD911D}" srcOrd="5" destOrd="0" presId="urn:microsoft.com/office/officeart/2005/8/layout/matrix1"/>
    <dgm:cxn modelId="{1DA28184-2E09-42E1-8806-FE4FB91BC406}" type="presParOf" srcId="{ECCE1D5D-B9FD-4CC6-A445-19F9F16DC00B}" destId="{519747B9-F391-481F-B0C2-55CEA54BFF2C}" srcOrd="6" destOrd="0" presId="urn:microsoft.com/office/officeart/2005/8/layout/matrix1"/>
    <dgm:cxn modelId="{FA33C77F-8D86-4A6D-A04C-47D6E0581313}" type="presParOf" srcId="{ECCE1D5D-B9FD-4CC6-A445-19F9F16DC00B}" destId="{18D55D07-C2D7-4155-9105-9DDD94F2B77E}" srcOrd="7" destOrd="0" presId="urn:microsoft.com/office/officeart/2005/8/layout/matrix1"/>
    <dgm:cxn modelId="{2BA463C6-76D0-42A9-9EFA-0B923C85AB18}" type="presParOf" srcId="{E34DD092-53EB-4847-BE13-5932685FD384}" destId="{213B7952-1959-43E4-B712-44A3303B4DD2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9BD50A8-E0C8-4E07-81B4-2F33E412157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0D1F6AC-CDFD-4C53-960D-E022C8199FA1}">
      <dgm:prSet/>
      <dgm:spPr>
        <a:solidFill>
          <a:srgbClr val="002060"/>
        </a:solidFill>
      </dgm:spPr>
      <dgm:t>
        <a:bodyPr/>
        <a:lstStyle/>
        <a:p>
          <a:pPr rtl="0"/>
          <a:r>
            <a:rPr lang="zh-CN" b="1" dirty="0" smtClean="0"/>
            <a:t>空间理论</a:t>
          </a:r>
          <a:endParaRPr lang="en-US" b="1" dirty="0"/>
        </a:p>
      </dgm:t>
    </dgm:pt>
    <dgm:pt modelId="{6D7AA171-84C3-4567-8741-FB587F5B614B}" type="parTrans" cxnId="{A38F8226-32D4-4B9C-A191-E4E54B87E46B}">
      <dgm:prSet/>
      <dgm:spPr/>
      <dgm:t>
        <a:bodyPr/>
        <a:lstStyle/>
        <a:p>
          <a:endParaRPr lang="zh-CN" altLang="en-US"/>
        </a:p>
      </dgm:t>
    </dgm:pt>
    <dgm:pt modelId="{96BE0103-0611-410F-BF3A-A8439E3ED7A9}" type="sibTrans" cxnId="{A38F8226-32D4-4B9C-A191-E4E54B87E46B}">
      <dgm:prSet/>
      <dgm:spPr/>
      <dgm:t>
        <a:bodyPr/>
        <a:lstStyle/>
        <a:p>
          <a:endParaRPr lang="zh-CN" altLang="en-US"/>
        </a:p>
      </dgm:t>
    </dgm:pt>
    <dgm:pt modelId="{E81A16F6-7799-4013-BBFC-7E4C8C7CDD60}">
      <dgm:prSet/>
      <dgm:spPr/>
      <dgm:t>
        <a:bodyPr/>
        <a:lstStyle/>
        <a:p>
          <a:pPr rtl="0"/>
          <a:r>
            <a:rPr lang="zh-CN" b="1" dirty="0" smtClean="0"/>
            <a:t>景观学</a:t>
          </a:r>
          <a:endParaRPr lang="en-US" b="1" dirty="0"/>
        </a:p>
      </dgm:t>
    </dgm:pt>
    <dgm:pt modelId="{1DFA12B3-DF1D-42E7-AC97-EE8AA49A9C7A}" type="parTrans" cxnId="{0B11D2E2-058D-414E-9D26-3E7223E9AD2C}">
      <dgm:prSet/>
      <dgm:spPr/>
      <dgm:t>
        <a:bodyPr/>
        <a:lstStyle/>
        <a:p>
          <a:endParaRPr lang="zh-CN" altLang="en-US"/>
        </a:p>
      </dgm:t>
    </dgm:pt>
    <dgm:pt modelId="{FCA39A23-09EF-4551-897A-F705248F246F}" type="sibTrans" cxnId="{0B11D2E2-058D-414E-9D26-3E7223E9AD2C}">
      <dgm:prSet/>
      <dgm:spPr/>
      <dgm:t>
        <a:bodyPr/>
        <a:lstStyle/>
        <a:p>
          <a:endParaRPr lang="zh-CN" altLang="en-US"/>
        </a:p>
      </dgm:t>
    </dgm:pt>
    <dgm:pt modelId="{0C72CDB3-0305-4A2A-B010-1D98F59FEB31}">
      <dgm:prSet/>
      <dgm:spPr/>
      <dgm:t>
        <a:bodyPr/>
        <a:lstStyle/>
        <a:p>
          <a:pPr rtl="0"/>
          <a:r>
            <a:rPr lang="zh-CN" b="1" dirty="0" smtClean="0"/>
            <a:t>区划论</a:t>
          </a:r>
          <a:endParaRPr lang="en-US" b="1" dirty="0"/>
        </a:p>
      </dgm:t>
    </dgm:pt>
    <dgm:pt modelId="{A8497366-1A15-464D-B4F4-854C743DCEF7}" type="parTrans" cxnId="{2507B30C-5799-4BD9-9A8D-895AF0842A25}">
      <dgm:prSet/>
      <dgm:spPr/>
      <dgm:t>
        <a:bodyPr/>
        <a:lstStyle/>
        <a:p>
          <a:endParaRPr lang="zh-CN" altLang="en-US"/>
        </a:p>
      </dgm:t>
    </dgm:pt>
    <dgm:pt modelId="{CADEBFEC-CE7F-447D-9E70-6667ABDE11F1}" type="sibTrans" cxnId="{2507B30C-5799-4BD9-9A8D-895AF0842A25}">
      <dgm:prSet/>
      <dgm:spPr/>
      <dgm:t>
        <a:bodyPr/>
        <a:lstStyle/>
        <a:p>
          <a:endParaRPr lang="zh-CN" altLang="en-US"/>
        </a:p>
      </dgm:t>
    </dgm:pt>
    <dgm:pt modelId="{15DA5D5E-C747-4916-971D-63BCBCD17CDA}">
      <dgm:prSet/>
      <dgm:spPr/>
      <dgm:t>
        <a:bodyPr/>
        <a:lstStyle/>
        <a:p>
          <a:pPr rtl="0"/>
          <a:r>
            <a:rPr lang="zh-CN" b="1" dirty="0" smtClean="0"/>
            <a:t>区位论</a:t>
          </a:r>
          <a:endParaRPr lang="zh-CN" dirty="0"/>
        </a:p>
      </dgm:t>
    </dgm:pt>
    <dgm:pt modelId="{0D2E27AE-0E20-474E-8761-5FFA4B399851}" type="parTrans" cxnId="{A0A66D1B-5ABD-45D4-9EF8-AF6EF01D5884}">
      <dgm:prSet/>
      <dgm:spPr/>
      <dgm:t>
        <a:bodyPr/>
        <a:lstStyle/>
        <a:p>
          <a:endParaRPr lang="zh-CN" altLang="en-US"/>
        </a:p>
      </dgm:t>
    </dgm:pt>
    <dgm:pt modelId="{F6CCF702-29C9-4D7B-B95A-A1BAC986CD03}" type="sibTrans" cxnId="{A0A66D1B-5ABD-45D4-9EF8-AF6EF01D5884}">
      <dgm:prSet/>
      <dgm:spPr/>
      <dgm:t>
        <a:bodyPr/>
        <a:lstStyle/>
        <a:p>
          <a:endParaRPr lang="zh-CN" altLang="en-US"/>
        </a:p>
      </dgm:t>
    </dgm:pt>
    <dgm:pt modelId="{823958E5-9E10-4634-B4B8-9E58129DF752}">
      <dgm:prSet/>
      <dgm:spPr>
        <a:solidFill>
          <a:srgbClr val="002060"/>
        </a:solidFill>
      </dgm:spPr>
      <dgm:t>
        <a:bodyPr/>
        <a:lstStyle/>
        <a:p>
          <a:pPr rtl="0"/>
          <a:r>
            <a:rPr lang="zh-CN" b="1" dirty="0" smtClean="0"/>
            <a:t>人地关系理论</a:t>
          </a:r>
          <a:endParaRPr lang="en-US" b="1" dirty="0"/>
        </a:p>
      </dgm:t>
    </dgm:pt>
    <dgm:pt modelId="{10F3461F-BA10-45D8-AD95-724D8D703202}" type="parTrans" cxnId="{36864803-E1E1-4335-A1E6-CE9E7C40B923}">
      <dgm:prSet/>
      <dgm:spPr/>
      <dgm:t>
        <a:bodyPr/>
        <a:lstStyle/>
        <a:p>
          <a:endParaRPr lang="zh-CN" altLang="en-US"/>
        </a:p>
      </dgm:t>
    </dgm:pt>
    <dgm:pt modelId="{EEE1FEC0-4517-4D96-A601-96D52C79A79A}" type="sibTrans" cxnId="{36864803-E1E1-4335-A1E6-CE9E7C40B923}">
      <dgm:prSet/>
      <dgm:spPr/>
      <dgm:t>
        <a:bodyPr/>
        <a:lstStyle/>
        <a:p>
          <a:endParaRPr lang="zh-CN" altLang="en-US"/>
        </a:p>
      </dgm:t>
    </dgm:pt>
    <dgm:pt modelId="{79479BFD-47D1-4C8F-8C18-6DE0263FDD9C}">
      <dgm:prSet/>
      <dgm:spPr>
        <a:solidFill>
          <a:srgbClr val="002060"/>
        </a:solidFill>
      </dgm:spPr>
      <dgm:t>
        <a:bodyPr/>
        <a:lstStyle/>
        <a:p>
          <a:pPr rtl="0"/>
          <a:r>
            <a:rPr lang="zh-CN" b="1" dirty="0" smtClean="0"/>
            <a:t>控制论和系统论</a:t>
          </a:r>
          <a:endParaRPr lang="en-US" b="1" dirty="0"/>
        </a:p>
      </dgm:t>
    </dgm:pt>
    <dgm:pt modelId="{DF5C8FBE-4458-4C9D-8F06-5C9365AE8F55}" type="parTrans" cxnId="{6DE6BBFF-A5AA-4BFF-BE77-1DE439E35700}">
      <dgm:prSet/>
      <dgm:spPr/>
      <dgm:t>
        <a:bodyPr/>
        <a:lstStyle/>
        <a:p>
          <a:endParaRPr lang="zh-CN" altLang="en-US"/>
        </a:p>
      </dgm:t>
    </dgm:pt>
    <dgm:pt modelId="{986D6E54-AA1E-478D-95AD-4D058CA058CD}" type="sibTrans" cxnId="{6DE6BBFF-A5AA-4BFF-BE77-1DE439E35700}">
      <dgm:prSet/>
      <dgm:spPr/>
      <dgm:t>
        <a:bodyPr/>
        <a:lstStyle/>
        <a:p>
          <a:endParaRPr lang="zh-CN" altLang="en-US"/>
        </a:p>
      </dgm:t>
    </dgm:pt>
    <dgm:pt modelId="{C6033445-04D8-41F5-B877-9B651E631012}" type="pres">
      <dgm:prSet presAssocID="{F9BD50A8-E0C8-4E07-81B4-2F33E412157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D4600EC-3243-4CB1-9382-908A1EF2EA6B}" type="pres">
      <dgm:prSet presAssocID="{80D1F6AC-CDFD-4C53-960D-E022C8199FA1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4B8AC42-471B-4683-AA35-459C06E6C8BB}" type="pres">
      <dgm:prSet presAssocID="{80D1F6AC-CDFD-4C53-960D-E022C8199FA1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4434356-FC2E-42C4-96E6-12D6CC8AC6B0}" type="pres">
      <dgm:prSet presAssocID="{823958E5-9E10-4634-B4B8-9E58129DF752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02AB33F-2284-4028-BB9B-51FF76180C00}" type="pres">
      <dgm:prSet presAssocID="{EEE1FEC0-4517-4D96-A601-96D52C79A79A}" presName="spacer" presStyleCnt="0"/>
      <dgm:spPr/>
    </dgm:pt>
    <dgm:pt modelId="{AE00DD9A-3768-454E-90F1-9480C080AFD9}" type="pres">
      <dgm:prSet presAssocID="{79479BFD-47D1-4C8F-8C18-6DE0263FDD9C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6DE6BBFF-A5AA-4BFF-BE77-1DE439E35700}" srcId="{F9BD50A8-E0C8-4E07-81B4-2F33E4121572}" destId="{79479BFD-47D1-4C8F-8C18-6DE0263FDD9C}" srcOrd="2" destOrd="0" parTransId="{DF5C8FBE-4458-4C9D-8F06-5C9365AE8F55}" sibTransId="{986D6E54-AA1E-478D-95AD-4D058CA058CD}"/>
    <dgm:cxn modelId="{30C79607-DB4A-48D3-8782-D59A01AD5B3A}" type="presOf" srcId="{80D1F6AC-CDFD-4C53-960D-E022C8199FA1}" destId="{8D4600EC-3243-4CB1-9382-908A1EF2EA6B}" srcOrd="0" destOrd="0" presId="urn:microsoft.com/office/officeart/2005/8/layout/vList2"/>
    <dgm:cxn modelId="{2507B30C-5799-4BD9-9A8D-895AF0842A25}" srcId="{80D1F6AC-CDFD-4C53-960D-E022C8199FA1}" destId="{0C72CDB3-0305-4A2A-B010-1D98F59FEB31}" srcOrd="1" destOrd="0" parTransId="{A8497366-1A15-464D-B4F4-854C743DCEF7}" sibTransId="{CADEBFEC-CE7F-447D-9E70-6667ABDE11F1}"/>
    <dgm:cxn modelId="{9F97AFDA-EA4C-4773-939A-9F637FD751BF}" type="presOf" srcId="{79479BFD-47D1-4C8F-8C18-6DE0263FDD9C}" destId="{AE00DD9A-3768-454E-90F1-9480C080AFD9}" srcOrd="0" destOrd="0" presId="urn:microsoft.com/office/officeart/2005/8/layout/vList2"/>
    <dgm:cxn modelId="{BB6FAC09-F56C-4A90-84EF-716AE15FEECC}" type="presOf" srcId="{823958E5-9E10-4634-B4B8-9E58129DF752}" destId="{C4434356-FC2E-42C4-96E6-12D6CC8AC6B0}" srcOrd="0" destOrd="0" presId="urn:microsoft.com/office/officeart/2005/8/layout/vList2"/>
    <dgm:cxn modelId="{C321A7D2-9F26-4A21-9C0F-E1E536CC57AB}" type="presOf" srcId="{E81A16F6-7799-4013-BBFC-7E4C8C7CDD60}" destId="{44B8AC42-471B-4683-AA35-459C06E6C8BB}" srcOrd="0" destOrd="0" presId="urn:microsoft.com/office/officeart/2005/8/layout/vList2"/>
    <dgm:cxn modelId="{36864803-E1E1-4335-A1E6-CE9E7C40B923}" srcId="{F9BD50A8-E0C8-4E07-81B4-2F33E4121572}" destId="{823958E5-9E10-4634-B4B8-9E58129DF752}" srcOrd="1" destOrd="0" parTransId="{10F3461F-BA10-45D8-AD95-724D8D703202}" sibTransId="{EEE1FEC0-4517-4D96-A601-96D52C79A79A}"/>
    <dgm:cxn modelId="{FBE00CB8-BFA1-4546-8FCB-86FE74F0ED30}" type="presOf" srcId="{15DA5D5E-C747-4916-971D-63BCBCD17CDA}" destId="{44B8AC42-471B-4683-AA35-459C06E6C8BB}" srcOrd="0" destOrd="2" presId="urn:microsoft.com/office/officeart/2005/8/layout/vList2"/>
    <dgm:cxn modelId="{862F0376-B049-4CE0-8EC2-8F6D816FDDC7}" type="presOf" srcId="{0C72CDB3-0305-4A2A-B010-1D98F59FEB31}" destId="{44B8AC42-471B-4683-AA35-459C06E6C8BB}" srcOrd="0" destOrd="1" presId="urn:microsoft.com/office/officeart/2005/8/layout/vList2"/>
    <dgm:cxn modelId="{21F2D2F2-6D66-4D52-88E6-EECEDD6AB4A0}" type="presOf" srcId="{F9BD50A8-E0C8-4E07-81B4-2F33E4121572}" destId="{C6033445-04D8-41F5-B877-9B651E631012}" srcOrd="0" destOrd="0" presId="urn:microsoft.com/office/officeart/2005/8/layout/vList2"/>
    <dgm:cxn modelId="{A0A66D1B-5ABD-45D4-9EF8-AF6EF01D5884}" srcId="{80D1F6AC-CDFD-4C53-960D-E022C8199FA1}" destId="{15DA5D5E-C747-4916-971D-63BCBCD17CDA}" srcOrd="2" destOrd="0" parTransId="{0D2E27AE-0E20-474E-8761-5FFA4B399851}" sibTransId="{F6CCF702-29C9-4D7B-B95A-A1BAC986CD03}"/>
    <dgm:cxn modelId="{A38F8226-32D4-4B9C-A191-E4E54B87E46B}" srcId="{F9BD50A8-E0C8-4E07-81B4-2F33E4121572}" destId="{80D1F6AC-CDFD-4C53-960D-E022C8199FA1}" srcOrd="0" destOrd="0" parTransId="{6D7AA171-84C3-4567-8741-FB587F5B614B}" sibTransId="{96BE0103-0611-410F-BF3A-A8439E3ED7A9}"/>
    <dgm:cxn modelId="{0B11D2E2-058D-414E-9D26-3E7223E9AD2C}" srcId="{80D1F6AC-CDFD-4C53-960D-E022C8199FA1}" destId="{E81A16F6-7799-4013-BBFC-7E4C8C7CDD60}" srcOrd="0" destOrd="0" parTransId="{1DFA12B3-DF1D-42E7-AC97-EE8AA49A9C7A}" sibTransId="{FCA39A23-09EF-4551-897A-F705248F246F}"/>
    <dgm:cxn modelId="{CB9AF71F-0BAA-4901-A1EE-6000E11D9FA4}" type="presParOf" srcId="{C6033445-04D8-41F5-B877-9B651E631012}" destId="{8D4600EC-3243-4CB1-9382-908A1EF2EA6B}" srcOrd="0" destOrd="0" presId="urn:microsoft.com/office/officeart/2005/8/layout/vList2"/>
    <dgm:cxn modelId="{74845101-4102-480B-945E-803D5A25F619}" type="presParOf" srcId="{C6033445-04D8-41F5-B877-9B651E631012}" destId="{44B8AC42-471B-4683-AA35-459C06E6C8BB}" srcOrd="1" destOrd="0" presId="urn:microsoft.com/office/officeart/2005/8/layout/vList2"/>
    <dgm:cxn modelId="{7A339755-7A7F-4AB5-971A-2CCB0CEC4965}" type="presParOf" srcId="{C6033445-04D8-41F5-B877-9B651E631012}" destId="{C4434356-FC2E-42C4-96E6-12D6CC8AC6B0}" srcOrd="2" destOrd="0" presId="urn:microsoft.com/office/officeart/2005/8/layout/vList2"/>
    <dgm:cxn modelId="{7CB43BAB-CA7A-4A36-B004-6F7C6EE61A91}" type="presParOf" srcId="{C6033445-04D8-41F5-B877-9B651E631012}" destId="{002AB33F-2284-4028-BB9B-51FF76180C00}" srcOrd="3" destOrd="0" presId="urn:microsoft.com/office/officeart/2005/8/layout/vList2"/>
    <dgm:cxn modelId="{8BC74BB5-CEBB-4446-BAB4-AD597980C66C}" type="presParOf" srcId="{C6033445-04D8-41F5-B877-9B651E631012}" destId="{AE00DD9A-3768-454E-90F1-9480C080AFD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613297-5AB5-4BDA-800B-EACAD60EAEA5}" type="doc">
      <dgm:prSet loTypeId="urn:microsoft.com/office/officeart/2005/8/layout/hProcess9" loCatId="process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233E531-6963-4370-AE1A-873BE3D3115C}">
      <dgm:prSet custT="1"/>
      <dgm:spPr>
        <a:solidFill>
          <a:srgbClr val="002060"/>
        </a:solidFill>
      </dgm:spPr>
      <dgm:t>
        <a:bodyPr/>
        <a:lstStyle/>
        <a:p>
          <a:pPr rtl="0"/>
          <a:r>
            <a:rPr lang="zh-CN" altLang="en-US" sz="3600" b="1" dirty="0" smtClean="0"/>
            <a:t>地理环境决定论</a:t>
          </a:r>
          <a:endParaRPr lang="zh-CN" altLang="en-US" sz="3600" dirty="0"/>
        </a:p>
      </dgm:t>
    </dgm:pt>
    <dgm:pt modelId="{61087107-07F5-401A-87FB-55B37EA9EBD8}" type="parTrans" cxnId="{3C37CA31-CD78-445C-91FE-64CF443D8FC5}">
      <dgm:prSet/>
      <dgm:spPr/>
      <dgm:t>
        <a:bodyPr/>
        <a:lstStyle/>
        <a:p>
          <a:endParaRPr lang="zh-CN" altLang="en-US"/>
        </a:p>
      </dgm:t>
    </dgm:pt>
    <dgm:pt modelId="{4FF5C07A-A313-4743-9516-B38B70C91BDE}" type="sibTrans" cxnId="{3C37CA31-CD78-445C-91FE-64CF443D8FC5}">
      <dgm:prSet/>
      <dgm:spPr/>
      <dgm:t>
        <a:bodyPr/>
        <a:lstStyle/>
        <a:p>
          <a:endParaRPr lang="zh-CN" altLang="en-US"/>
        </a:p>
      </dgm:t>
    </dgm:pt>
    <dgm:pt modelId="{D7EBEFDA-F16E-4935-8660-733FF7FB3343}">
      <dgm:prSet custT="1"/>
      <dgm:spPr>
        <a:solidFill>
          <a:srgbClr val="002060"/>
        </a:solidFill>
      </dgm:spPr>
      <dgm:t>
        <a:bodyPr/>
        <a:lstStyle/>
        <a:p>
          <a:pPr rtl="0"/>
          <a:r>
            <a:rPr lang="zh-CN" altLang="en-US" sz="3600" b="1" smtClean="0"/>
            <a:t>或然论（可能论）</a:t>
          </a:r>
          <a:endParaRPr lang="zh-CN" altLang="en-US" sz="3600" dirty="0"/>
        </a:p>
      </dgm:t>
    </dgm:pt>
    <dgm:pt modelId="{EBA218AA-34EC-42CF-B58F-9B1C73156609}" type="parTrans" cxnId="{48C2C948-4941-472A-99CE-5585BC4A407D}">
      <dgm:prSet/>
      <dgm:spPr/>
      <dgm:t>
        <a:bodyPr/>
        <a:lstStyle/>
        <a:p>
          <a:endParaRPr lang="zh-CN" altLang="en-US"/>
        </a:p>
      </dgm:t>
    </dgm:pt>
    <dgm:pt modelId="{C55C98A5-0B89-470F-907B-28EC05E6C97C}" type="sibTrans" cxnId="{48C2C948-4941-472A-99CE-5585BC4A407D}">
      <dgm:prSet/>
      <dgm:spPr/>
      <dgm:t>
        <a:bodyPr/>
        <a:lstStyle/>
        <a:p>
          <a:endParaRPr lang="zh-CN" altLang="en-US"/>
        </a:p>
      </dgm:t>
    </dgm:pt>
    <dgm:pt modelId="{812F889E-614C-4EF7-A3F2-F8003BADDD43}">
      <dgm:prSet custT="1"/>
      <dgm:spPr>
        <a:solidFill>
          <a:srgbClr val="002060"/>
        </a:solidFill>
      </dgm:spPr>
      <dgm:t>
        <a:bodyPr/>
        <a:lstStyle/>
        <a:p>
          <a:pPr rtl="0"/>
          <a:r>
            <a:rPr lang="zh-CN" altLang="en-US" sz="3600" b="1" smtClean="0"/>
            <a:t>协调论</a:t>
          </a:r>
          <a:endParaRPr lang="zh-CN" altLang="en-US" sz="3600" dirty="0"/>
        </a:p>
      </dgm:t>
    </dgm:pt>
    <dgm:pt modelId="{FD5F176F-4CC6-459A-AC65-C6C2266E5668}" type="parTrans" cxnId="{AFFC22FC-0544-4B46-AE06-4800EAC7B160}">
      <dgm:prSet/>
      <dgm:spPr/>
      <dgm:t>
        <a:bodyPr/>
        <a:lstStyle/>
        <a:p>
          <a:endParaRPr lang="zh-CN" altLang="en-US"/>
        </a:p>
      </dgm:t>
    </dgm:pt>
    <dgm:pt modelId="{04E7AC7F-626C-43E5-85E2-5FA6F8D2D87F}" type="sibTrans" cxnId="{AFFC22FC-0544-4B46-AE06-4800EAC7B160}">
      <dgm:prSet/>
      <dgm:spPr/>
      <dgm:t>
        <a:bodyPr/>
        <a:lstStyle/>
        <a:p>
          <a:endParaRPr lang="zh-CN" altLang="en-US"/>
        </a:p>
      </dgm:t>
    </dgm:pt>
    <dgm:pt modelId="{3D8B3D9F-B4F9-41B4-AE2F-D01508596186}" type="pres">
      <dgm:prSet presAssocID="{C1613297-5AB5-4BDA-800B-EACAD60EAEA5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7CBEFCB-D9C0-4BA4-ADFF-775BEC1583FD}" type="pres">
      <dgm:prSet presAssocID="{C1613297-5AB5-4BDA-800B-EACAD60EAEA5}" presName="arrow" presStyleLbl="bgShp" presStyleIdx="0" presStyleCnt="1"/>
      <dgm:spPr>
        <a:solidFill>
          <a:schemeClr val="accent5">
            <a:lumMod val="75000"/>
          </a:schemeClr>
        </a:solidFill>
      </dgm:spPr>
      <dgm:t>
        <a:bodyPr/>
        <a:lstStyle/>
        <a:p>
          <a:endParaRPr lang="zh-CN" altLang="en-US"/>
        </a:p>
      </dgm:t>
    </dgm:pt>
    <dgm:pt modelId="{07B00700-C5CA-422A-93B3-A46898968284}" type="pres">
      <dgm:prSet presAssocID="{C1613297-5AB5-4BDA-800B-EACAD60EAEA5}" presName="linearProcess" presStyleCnt="0"/>
      <dgm:spPr/>
      <dgm:t>
        <a:bodyPr/>
        <a:lstStyle/>
        <a:p>
          <a:endParaRPr lang="zh-CN" altLang="en-US"/>
        </a:p>
      </dgm:t>
    </dgm:pt>
    <dgm:pt modelId="{D272058B-DDAD-4AB0-A062-4A0173C33779}" type="pres">
      <dgm:prSet presAssocID="{1233E531-6963-4370-AE1A-873BE3D3115C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A26E5FC-CC1A-4CFA-8DC0-94A51A6C58D9}" type="pres">
      <dgm:prSet presAssocID="{4FF5C07A-A313-4743-9516-B38B70C91BDE}" presName="sibTrans" presStyleCnt="0"/>
      <dgm:spPr/>
      <dgm:t>
        <a:bodyPr/>
        <a:lstStyle/>
        <a:p>
          <a:endParaRPr lang="zh-CN" altLang="en-US"/>
        </a:p>
      </dgm:t>
    </dgm:pt>
    <dgm:pt modelId="{611A6ED9-EB1B-4621-99BF-1D9C5E664F49}" type="pres">
      <dgm:prSet presAssocID="{D7EBEFDA-F16E-4935-8660-733FF7FB3343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DE142D8-9051-455A-8E1E-9C17CCD2A694}" type="pres">
      <dgm:prSet presAssocID="{C55C98A5-0B89-470F-907B-28EC05E6C97C}" presName="sibTrans" presStyleCnt="0"/>
      <dgm:spPr/>
      <dgm:t>
        <a:bodyPr/>
        <a:lstStyle/>
        <a:p>
          <a:endParaRPr lang="zh-CN" altLang="en-US"/>
        </a:p>
      </dgm:t>
    </dgm:pt>
    <dgm:pt modelId="{C7D7C807-3D74-4F26-B255-DAFD2E14C155}" type="pres">
      <dgm:prSet presAssocID="{812F889E-614C-4EF7-A3F2-F8003BADDD43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947B1E9-02AA-4AD7-881E-FCDFEAD1DE3B}" type="presOf" srcId="{1233E531-6963-4370-AE1A-873BE3D3115C}" destId="{D272058B-DDAD-4AB0-A062-4A0173C33779}" srcOrd="0" destOrd="0" presId="urn:microsoft.com/office/officeart/2005/8/layout/hProcess9"/>
    <dgm:cxn modelId="{5704F198-BA71-429F-BD34-D19CD5CC92AA}" type="presOf" srcId="{812F889E-614C-4EF7-A3F2-F8003BADDD43}" destId="{C7D7C807-3D74-4F26-B255-DAFD2E14C155}" srcOrd="0" destOrd="0" presId="urn:microsoft.com/office/officeart/2005/8/layout/hProcess9"/>
    <dgm:cxn modelId="{25DBF2A3-B4FA-462B-BBEA-6646C59454FE}" type="presOf" srcId="{C1613297-5AB5-4BDA-800B-EACAD60EAEA5}" destId="{3D8B3D9F-B4F9-41B4-AE2F-D01508596186}" srcOrd="0" destOrd="0" presId="urn:microsoft.com/office/officeart/2005/8/layout/hProcess9"/>
    <dgm:cxn modelId="{04108EEE-FB05-4E4B-B91D-54769052DC62}" type="presOf" srcId="{D7EBEFDA-F16E-4935-8660-733FF7FB3343}" destId="{611A6ED9-EB1B-4621-99BF-1D9C5E664F49}" srcOrd="0" destOrd="0" presId="urn:microsoft.com/office/officeart/2005/8/layout/hProcess9"/>
    <dgm:cxn modelId="{3C37CA31-CD78-445C-91FE-64CF443D8FC5}" srcId="{C1613297-5AB5-4BDA-800B-EACAD60EAEA5}" destId="{1233E531-6963-4370-AE1A-873BE3D3115C}" srcOrd="0" destOrd="0" parTransId="{61087107-07F5-401A-87FB-55B37EA9EBD8}" sibTransId="{4FF5C07A-A313-4743-9516-B38B70C91BDE}"/>
    <dgm:cxn modelId="{48C2C948-4941-472A-99CE-5585BC4A407D}" srcId="{C1613297-5AB5-4BDA-800B-EACAD60EAEA5}" destId="{D7EBEFDA-F16E-4935-8660-733FF7FB3343}" srcOrd="1" destOrd="0" parTransId="{EBA218AA-34EC-42CF-B58F-9B1C73156609}" sibTransId="{C55C98A5-0B89-470F-907B-28EC05E6C97C}"/>
    <dgm:cxn modelId="{AFFC22FC-0544-4B46-AE06-4800EAC7B160}" srcId="{C1613297-5AB5-4BDA-800B-EACAD60EAEA5}" destId="{812F889E-614C-4EF7-A3F2-F8003BADDD43}" srcOrd="2" destOrd="0" parTransId="{FD5F176F-4CC6-459A-AC65-C6C2266E5668}" sibTransId="{04E7AC7F-626C-43E5-85E2-5FA6F8D2D87F}"/>
    <dgm:cxn modelId="{2A1FE613-FA6F-4ED5-9C93-BE5396842A01}" type="presParOf" srcId="{3D8B3D9F-B4F9-41B4-AE2F-D01508596186}" destId="{37CBEFCB-D9C0-4BA4-ADFF-775BEC1583FD}" srcOrd="0" destOrd="0" presId="urn:microsoft.com/office/officeart/2005/8/layout/hProcess9"/>
    <dgm:cxn modelId="{F025E986-6365-4816-97DE-CC70F58883E0}" type="presParOf" srcId="{3D8B3D9F-B4F9-41B4-AE2F-D01508596186}" destId="{07B00700-C5CA-422A-93B3-A46898968284}" srcOrd="1" destOrd="0" presId="urn:microsoft.com/office/officeart/2005/8/layout/hProcess9"/>
    <dgm:cxn modelId="{4B6A897A-23DD-4B87-A0E4-6312E265FA8E}" type="presParOf" srcId="{07B00700-C5CA-422A-93B3-A46898968284}" destId="{D272058B-DDAD-4AB0-A062-4A0173C33779}" srcOrd="0" destOrd="0" presId="urn:microsoft.com/office/officeart/2005/8/layout/hProcess9"/>
    <dgm:cxn modelId="{EF377E76-2856-44D4-BD75-01544C23419C}" type="presParOf" srcId="{07B00700-C5CA-422A-93B3-A46898968284}" destId="{FA26E5FC-CC1A-4CFA-8DC0-94A51A6C58D9}" srcOrd="1" destOrd="0" presId="urn:microsoft.com/office/officeart/2005/8/layout/hProcess9"/>
    <dgm:cxn modelId="{DCB08C29-E997-4AF8-8E4B-A2DB5FC2D337}" type="presParOf" srcId="{07B00700-C5CA-422A-93B3-A46898968284}" destId="{611A6ED9-EB1B-4621-99BF-1D9C5E664F49}" srcOrd="2" destOrd="0" presId="urn:microsoft.com/office/officeart/2005/8/layout/hProcess9"/>
    <dgm:cxn modelId="{A5437A9F-0347-4A86-ABB4-EDE777569953}" type="presParOf" srcId="{07B00700-C5CA-422A-93B3-A46898968284}" destId="{EDE142D8-9051-455A-8E1E-9C17CCD2A694}" srcOrd="3" destOrd="0" presId="urn:microsoft.com/office/officeart/2005/8/layout/hProcess9"/>
    <dgm:cxn modelId="{A8EDE3AA-9D10-43DA-8D19-5D64F5592A0E}" type="presParOf" srcId="{07B00700-C5CA-422A-93B3-A46898968284}" destId="{C7D7C807-3D74-4F26-B255-DAFD2E14C155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56D9ED-3A84-460F-9A44-750A019DCAC3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7668A69-76C5-491F-8E8C-01508207327E}">
      <dgm:prSet/>
      <dgm:spPr/>
      <dgm:t>
        <a:bodyPr/>
        <a:lstStyle/>
        <a:p>
          <a:pPr rtl="0"/>
          <a:r>
            <a:rPr lang="zh-CN" b="1" dirty="0" smtClean="0">
              <a:effectLst/>
            </a:rPr>
            <a:t>自然环境创造了多种可能性，人类在创造其居住地时，</a:t>
          </a:r>
          <a:r>
            <a:rPr lang="zh-CN" altLang="en-US" b="1" dirty="0" smtClean="0">
              <a:effectLst/>
            </a:rPr>
            <a:t>需</a:t>
          </a:r>
          <a:r>
            <a:rPr lang="zh-CN" b="1" dirty="0" smtClean="0">
              <a:solidFill>
                <a:srgbClr val="FF0000"/>
              </a:solidFill>
              <a:effectLst/>
            </a:rPr>
            <a:t>按其需要、愿望和能力选择性</a:t>
          </a:r>
          <a:r>
            <a:rPr lang="zh-CN" b="1" dirty="0" smtClean="0">
              <a:effectLst/>
            </a:rPr>
            <a:t>地利用这些可能性；</a:t>
          </a:r>
          <a:endParaRPr lang="zh-CN" b="1" dirty="0">
            <a:effectLst/>
          </a:endParaRPr>
        </a:p>
      </dgm:t>
    </dgm:pt>
    <dgm:pt modelId="{7249F4EB-910A-4A3D-AF44-12C1EB74913C}" type="parTrans" cxnId="{B2DE7DAA-1DA1-48C7-BDF6-2821E9A65E2C}">
      <dgm:prSet/>
      <dgm:spPr/>
      <dgm:t>
        <a:bodyPr/>
        <a:lstStyle/>
        <a:p>
          <a:endParaRPr lang="zh-CN" altLang="en-US" b="1">
            <a:effectLst/>
          </a:endParaRPr>
        </a:p>
      </dgm:t>
    </dgm:pt>
    <dgm:pt modelId="{18339616-A845-4D25-A69A-78CEF6242825}" type="sibTrans" cxnId="{B2DE7DAA-1DA1-48C7-BDF6-2821E9A65E2C}">
      <dgm:prSet/>
      <dgm:spPr/>
      <dgm:t>
        <a:bodyPr/>
        <a:lstStyle/>
        <a:p>
          <a:endParaRPr lang="zh-CN" altLang="en-US" b="1">
            <a:effectLst/>
          </a:endParaRPr>
        </a:p>
      </dgm:t>
    </dgm:pt>
    <dgm:pt modelId="{B3B64A22-6167-49F9-8A00-A678FD244C20}">
      <dgm:prSet/>
      <dgm:spPr/>
      <dgm:t>
        <a:bodyPr/>
        <a:lstStyle/>
        <a:p>
          <a:pPr rtl="0"/>
          <a:r>
            <a:rPr lang="zh-CN" b="1" dirty="0" smtClean="0">
              <a:effectLst/>
            </a:rPr>
            <a:t>“心理因素是人与自然的媒介和一切行为的指导者”，“自然是固定的，人文是无定的，两者之间的关系常随时代而变化”（白吕纳）</a:t>
          </a:r>
          <a:endParaRPr lang="zh-CN" b="1" dirty="0">
            <a:effectLst/>
          </a:endParaRPr>
        </a:p>
      </dgm:t>
    </dgm:pt>
    <dgm:pt modelId="{08777D6A-08C3-41F0-896F-4A18B6B71C4A}" type="parTrans" cxnId="{5511CD83-21F9-404E-95ED-84631A88FF1C}">
      <dgm:prSet/>
      <dgm:spPr/>
      <dgm:t>
        <a:bodyPr/>
        <a:lstStyle/>
        <a:p>
          <a:endParaRPr lang="zh-CN" altLang="en-US" b="1">
            <a:effectLst/>
          </a:endParaRPr>
        </a:p>
      </dgm:t>
    </dgm:pt>
    <dgm:pt modelId="{CE928E03-39DA-4D9C-AB15-7142DEB262BD}" type="sibTrans" cxnId="{5511CD83-21F9-404E-95ED-84631A88FF1C}">
      <dgm:prSet/>
      <dgm:spPr/>
      <dgm:t>
        <a:bodyPr/>
        <a:lstStyle/>
        <a:p>
          <a:endParaRPr lang="zh-CN" altLang="en-US" b="1">
            <a:effectLst/>
          </a:endParaRPr>
        </a:p>
      </dgm:t>
    </dgm:pt>
    <dgm:pt modelId="{7B9F530C-6812-43FB-909C-EA4CFDA3AE5F}" type="pres">
      <dgm:prSet presAssocID="{DB56D9ED-3A84-460F-9A44-750A019DCAC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67AA2249-5ED9-4504-9FCF-0660F6831E7C}" type="pres">
      <dgm:prSet presAssocID="{97668A69-76C5-491F-8E8C-01508207327E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7B47A9F-EF8B-45EB-99CB-BB345A85CC00}" type="pres">
      <dgm:prSet presAssocID="{18339616-A845-4D25-A69A-78CEF6242825}" presName="spacer" presStyleCnt="0"/>
      <dgm:spPr/>
      <dgm:t>
        <a:bodyPr/>
        <a:lstStyle/>
        <a:p>
          <a:endParaRPr lang="zh-CN" altLang="en-US"/>
        </a:p>
      </dgm:t>
    </dgm:pt>
    <dgm:pt modelId="{2129A015-BB5D-457D-8AC3-501811FCD232}" type="pres">
      <dgm:prSet presAssocID="{B3B64A22-6167-49F9-8A00-A678FD244C20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F5A8A5A-0A63-4567-A224-7AF9932CF63B}" type="presOf" srcId="{B3B64A22-6167-49F9-8A00-A678FD244C20}" destId="{2129A015-BB5D-457D-8AC3-501811FCD232}" srcOrd="0" destOrd="0" presId="urn:microsoft.com/office/officeart/2005/8/layout/vList2"/>
    <dgm:cxn modelId="{B2DE7DAA-1DA1-48C7-BDF6-2821E9A65E2C}" srcId="{DB56D9ED-3A84-460F-9A44-750A019DCAC3}" destId="{97668A69-76C5-491F-8E8C-01508207327E}" srcOrd="0" destOrd="0" parTransId="{7249F4EB-910A-4A3D-AF44-12C1EB74913C}" sibTransId="{18339616-A845-4D25-A69A-78CEF6242825}"/>
    <dgm:cxn modelId="{5511CD83-21F9-404E-95ED-84631A88FF1C}" srcId="{DB56D9ED-3A84-460F-9A44-750A019DCAC3}" destId="{B3B64A22-6167-49F9-8A00-A678FD244C20}" srcOrd="1" destOrd="0" parTransId="{08777D6A-08C3-41F0-896F-4A18B6B71C4A}" sibTransId="{CE928E03-39DA-4D9C-AB15-7142DEB262BD}"/>
    <dgm:cxn modelId="{6CBE4CBB-4B35-498E-A405-7B98D807F50D}" type="presOf" srcId="{97668A69-76C5-491F-8E8C-01508207327E}" destId="{67AA2249-5ED9-4504-9FCF-0660F6831E7C}" srcOrd="0" destOrd="0" presId="urn:microsoft.com/office/officeart/2005/8/layout/vList2"/>
    <dgm:cxn modelId="{2582F588-DEBC-45E3-A74E-A11F0053C651}" type="presOf" srcId="{DB56D9ED-3A84-460F-9A44-750A019DCAC3}" destId="{7B9F530C-6812-43FB-909C-EA4CFDA3AE5F}" srcOrd="0" destOrd="0" presId="urn:microsoft.com/office/officeart/2005/8/layout/vList2"/>
    <dgm:cxn modelId="{79C1D529-BFA4-4C20-ACF5-7673C6E21458}" type="presParOf" srcId="{7B9F530C-6812-43FB-909C-EA4CFDA3AE5F}" destId="{67AA2249-5ED9-4504-9FCF-0660F6831E7C}" srcOrd="0" destOrd="0" presId="urn:microsoft.com/office/officeart/2005/8/layout/vList2"/>
    <dgm:cxn modelId="{EEBCA60D-890F-4C14-A4D2-B83802F0A19B}" type="presParOf" srcId="{7B9F530C-6812-43FB-909C-EA4CFDA3AE5F}" destId="{07B47A9F-EF8B-45EB-99CB-BB345A85CC00}" srcOrd="1" destOrd="0" presId="urn:microsoft.com/office/officeart/2005/8/layout/vList2"/>
    <dgm:cxn modelId="{6DA94866-7CDF-4107-9BFC-B1BE661D4B1A}" type="presParOf" srcId="{7B9F530C-6812-43FB-909C-EA4CFDA3AE5F}" destId="{2129A015-BB5D-457D-8AC3-501811FCD232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47A0973-8054-401F-B31A-19A180EA79A8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E64546D-1857-4448-A943-E653FC2A12CA}">
      <dgm:prSet custT="1"/>
      <dgm:spPr/>
      <dgm:t>
        <a:bodyPr/>
        <a:lstStyle/>
        <a:p>
          <a:pPr rtl="0"/>
          <a:r>
            <a:rPr lang="zh-CN" altLang="en-US" sz="2800" b="1" dirty="0" smtClean="0"/>
            <a:t>人类命运与自然环境密切相关，要保护人类必须首先保护自然，人类与自然的关系必须是和谐的关系。</a:t>
          </a:r>
          <a:endParaRPr lang="zh-CN" altLang="en-US" sz="2800" b="1" dirty="0"/>
        </a:p>
      </dgm:t>
    </dgm:pt>
    <dgm:pt modelId="{A09CDC2F-9D69-4738-8846-9D1F2AD453DD}" type="parTrans" cxnId="{20474980-F68B-4692-AB07-B86212ED567A}">
      <dgm:prSet/>
      <dgm:spPr/>
      <dgm:t>
        <a:bodyPr/>
        <a:lstStyle/>
        <a:p>
          <a:endParaRPr lang="zh-CN" altLang="en-US"/>
        </a:p>
      </dgm:t>
    </dgm:pt>
    <dgm:pt modelId="{B1444DFA-97D5-41ED-8CFD-4EB2ADE3CE6F}" type="sibTrans" cxnId="{20474980-F68B-4692-AB07-B86212ED567A}">
      <dgm:prSet/>
      <dgm:spPr/>
      <dgm:t>
        <a:bodyPr/>
        <a:lstStyle/>
        <a:p>
          <a:endParaRPr lang="zh-CN" altLang="en-US"/>
        </a:p>
      </dgm:t>
    </dgm:pt>
    <dgm:pt modelId="{68EEA465-8EB6-44D4-A480-E33254598E3C}">
      <dgm:prSet custT="1"/>
      <dgm:spPr/>
      <dgm:t>
        <a:bodyPr/>
        <a:lstStyle/>
        <a:p>
          <a:pPr rtl="0"/>
          <a:r>
            <a:rPr lang="zh-CN" altLang="en-US" sz="2800" b="1" dirty="0" smtClean="0"/>
            <a:t>在改变或“破坏”的时候，从自然地理环境整体观念出发，通过生态建设以建立新的生态平衡，是决定地理环境发生有利或不利反馈的关键。</a:t>
          </a:r>
          <a:endParaRPr lang="zh-CN" altLang="en-US" sz="2800" b="1" dirty="0"/>
        </a:p>
      </dgm:t>
    </dgm:pt>
    <dgm:pt modelId="{46DEAD17-E646-492F-AE54-C646F442E65E}" type="parTrans" cxnId="{D76665B0-3989-45BD-A939-5B30CB0F0765}">
      <dgm:prSet/>
      <dgm:spPr/>
      <dgm:t>
        <a:bodyPr/>
        <a:lstStyle/>
        <a:p>
          <a:endParaRPr lang="zh-CN" altLang="en-US"/>
        </a:p>
      </dgm:t>
    </dgm:pt>
    <dgm:pt modelId="{95BB66B5-3F86-4920-823A-2D0AC9F40009}" type="sibTrans" cxnId="{D76665B0-3989-45BD-A939-5B30CB0F0765}">
      <dgm:prSet/>
      <dgm:spPr/>
      <dgm:t>
        <a:bodyPr/>
        <a:lstStyle/>
        <a:p>
          <a:endParaRPr lang="zh-CN" altLang="en-US"/>
        </a:p>
      </dgm:t>
    </dgm:pt>
    <dgm:pt modelId="{B6641828-84A4-44D5-AD88-BD1EF0203E4C}">
      <dgm:prSet custT="1"/>
      <dgm:spPr/>
      <dgm:t>
        <a:bodyPr/>
        <a:lstStyle/>
        <a:p>
          <a:r>
            <a:rPr lang="zh-CN" altLang="en-US" sz="2800" b="1" dirty="0" smtClean="0"/>
            <a:t>人类若破坏自然生态系统，会招致自然的无情报复。</a:t>
          </a:r>
          <a:endParaRPr lang="zh-CN" altLang="en-US" sz="2800" b="1" dirty="0"/>
        </a:p>
      </dgm:t>
    </dgm:pt>
    <dgm:pt modelId="{274DAD51-3858-4B71-976A-8A2692DBCF66}" type="parTrans" cxnId="{47621DA3-FDD4-4AAE-9140-683DA133457E}">
      <dgm:prSet/>
      <dgm:spPr/>
      <dgm:t>
        <a:bodyPr/>
        <a:lstStyle/>
        <a:p>
          <a:endParaRPr lang="zh-CN" altLang="en-US"/>
        </a:p>
      </dgm:t>
    </dgm:pt>
    <dgm:pt modelId="{6F5CFE69-2C5C-4092-94AD-F274F034D41F}" type="sibTrans" cxnId="{47621DA3-FDD4-4AAE-9140-683DA133457E}">
      <dgm:prSet/>
      <dgm:spPr/>
      <dgm:t>
        <a:bodyPr/>
        <a:lstStyle/>
        <a:p>
          <a:endParaRPr lang="zh-CN" altLang="en-US"/>
        </a:p>
      </dgm:t>
    </dgm:pt>
    <dgm:pt modelId="{DFF501AF-E705-4431-AFE2-24DC6A6E3C76}" type="pres">
      <dgm:prSet presAssocID="{A47A0973-8054-401F-B31A-19A180EA79A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CB2BA43-2F76-4100-A864-CAB68BA16DF6}" type="pres">
      <dgm:prSet presAssocID="{9E64546D-1857-4448-A943-E653FC2A12CA}" presName="parentText" presStyleLbl="node1" presStyleIdx="0" presStyleCnt="3" custScaleY="9364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277ED2E-6D33-403B-8226-A68717AEA686}" type="pres">
      <dgm:prSet presAssocID="{B1444DFA-97D5-41ED-8CFD-4EB2ADE3CE6F}" presName="spacer" presStyleCnt="0"/>
      <dgm:spPr/>
    </dgm:pt>
    <dgm:pt modelId="{66D3063E-6715-4114-9661-04FDE98BA340}" type="pres">
      <dgm:prSet presAssocID="{B6641828-84A4-44D5-AD88-BD1EF0203E4C}" presName="parentText" presStyleLbl="node1" presStyleIdx="1" presStyleCnt="3" custScaleY="74005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CB482C4-D041-4A2A-B0D9-8717C32C2C31}" type="pres">
      <dgm:prSet presAssocID="{6F5CFE69-2C5C-4092-94AD-F274F034D41F}" presName="spacer" presStyleCnt="0"/>
      <dgm:spPr/>
    </dgm:pt>
    <dgm:pt modelId="{4F5C261F-CD40-4936-B161-E6FDBD2EAB1E}" type="pres">
      <dgm:prSet presAssocID="{68EEA465-8EB6-44D4-A480-E33254598E3C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7621DA3-FDD4-4AAE-9140-683DA133457E}" srcId="{A47A0973-8054-401F-B31A-19A180EA79A8}" destId="{B6641828-84A4-44D5-AD88-BD1EF0203E4C}" srcOrd="1" destOrd="0" parTransId="{274DAD51-3858-4B71-976A-8A2692DBCF66}" sibTransId="{6F5CFE69-2C5C-4092-94AD-F274F034D41F}"/>
    <dgm:cxn modelId="{20474980-F68B-4692-AB07-B86212ED567A}" srcId="{A47A0973-8054-401F-B31A-19A180EA79A8}" destId="{9E64546D-1857-4448-A943-E653FC2A12CA}" srcOrd="0" destOrd="0" parTransId="{A09CDC2F-9D69-4738-8846-9D1F2AD453DD}" sibTransId="{B1444DFA-97D5-41ED-8CFD-4EB2ADE3CE6F}"/>
    <dgm:cxn modelId="{CC476B8B-6DEA-47B4-8523-F5D48343220D}" type="presOf" srcId="{B6641828-84A4-44D5-AD88-BD1EF0203E4C}" destId="{66D3063E-6715-4114-9661-04FDE98BA340}" srcOrd="0" destOrd="0" presId="urn:microsoft.com/office/officeart/2005/8/layout/vList2"/>
    <dgm:cxn modelId="{0E332521-68DF-4999-BC95-FE3F19C3282C}" type="presOf" srcId="{68EEA465-8EB6-44D4-A480-E33254598E3C}" destId="{4F5C261F-CD40-4936-B161-E6FDBD2EAB1E}" srcOrd="0" destOrd="0" presId="urn:microsoft.com/office/officeart/2005/8/layout/vList2"/>
    <dgm:cxn modelId="{2F8B196B-7223-413F-88A8-B7E236115560}" type="presOf" srcId="{9E64546D-1857-4448-A943-E653FC2A12CA}" destId="{8CB2BA43-2F76-4100-A864-CAB68BA16DF6}" srcOrd="0" destOrd="0" presId="urn:microsoft.com/office/officeart/2005/8/layout/vList2"/>
    <dgm:cxn modelId="{D76665B0-3989-45BD-A939-5B30CB0F0765}" srcId="{A47A0973-8054-401F-B31A-19A180EA79A8}" destId="{68EEA465-8EB6-44D4-A480-E33254598E3C}" srcOrd="2" destOrd="0" parTransId="{46DEAD17-E646-492F-AE54-C646F442E65E}" sibTransId="{95BB66B5-3F86-4920-823A-2D0AC9F40009}"/>
    <dgm:cxn modelId="{1504310B-3E56-46B9-8482-F98FF5B011D7}" type="presOf" srcId="{A47A0973-8054-401F-B31A-19A180EA79A8}" destId="{DFF501AF-E705-4431-AFE2-24DC6A6E3C76}" srcOrd="0" destOrd="0" presId="urn:microsoft.com/office/officeart/2005/8/layout/vList2"/>
    <dgm:cxn modelId="{CDEC1D5D-D807-488D-925F-9F6A408CD4BD}" type="presParOf" srcId="{DFF501AF-E705-4431-AFE2-24DC6A6E3C76}" destId="{8CB2BA43-2F76-4100-A864-CAB68BA16DF6}" srcOrd="0" destOrd="0" presId="urn:microsoft.com/office/officeart/2005/8/layout/vList2"/>
    <dgm:cxn modelId="{D0CE3317-B003-4989-A4A1-4C90FCF6D718}" type="presParOf" srcId="{DFF501AF-E705-4431-AFE2-24DC6A6E3C76}" destId="{2277ED2E-6D33-403B-8226-A68717AEA686}" srcOrd="1" destOrd="0" presId="urn:microsoft.com/office/officeart/2005/8/layout/vList2"/>
    <dgm:cxn modelId="{21C3F18B-5C03-4476-AF9A-2B20BCF51212}" type="presParOf" srcId="{DFF501AF-E705-4431-AFE2-24DC6A6E3C76}" destId="{66D3063E-6715-4114-9661-04FDE98BA340}" srcOrd="2" destOrd="0" presId="urn:microsoft.com/office/officeart/2005/8/layout/vList2"/>
    <dgm:cxn modelId="{98053DF1-D83F-49C2-B922-412C73C024F7}" type="presParOf" srcId="{DFF501AF-E705-4431-AFE2-24DC6A6E3C76}" destId="{1CB482C4-D041-4A2A-B0D9-8717C32C2C31}" srcOrd="3" destOrd="0" presId="urn:microsoft.com/office/officeart/2005/8/layout/vList2"/>
    <dgm:cxn modelId="{D1EBAF0E-DB21-4D19-A055-DF00AF03D33A}" type="presParOf" srcId="{DFF501AF-E705-4431-AFE2-24DC6A6E3C76}" destId="{4F5C261F-CD40-4936-B161-E6FDBD2EAB1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2E456B4-7522-4EFD-ADBD-7CF1F87E062C}" type="doc">
      <dgm:prSet loTypeId="urn:microsoft.com/office/officeart/2005/8/layout/list1" loCatId="list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0EA87882-FFB7-447D-B8A6-2B5ACDF1242F}">
      <dgm:prSet custT="1"/>
      <dgm:spPr/>
      <dgm:t>
        <a:bodyPr/>
        <a:lstStyle/>
        <a:p>
          <a:pPr rtl="0"/>
          <a:r>
            <a:rPr lang="zh-CN" altLang="en-US" sz="3200" b="1" dirty="0" smtClean="0"/>
            <a:t>综合地理学的研究领域：</a:t>
          </a:r>
          <a:endParaRPr lang="zh-CN" altLang="en-US" sz="3200" dirty="0"/>
        </a:p>
      </dgm:t>
    </dgm:pt>
    <dgm:pt modelId="{9E3936EF-6CE6-48C6-A635-33E96338D0F3}" type="parTrans" cxnId="{288A3AFD-8DFC-4B34-AF10-57BA656AD29F}">
      <dgm:prSet/>
      <dgm:spPr/>
      <dgm:t>
        <a:bodyPr/>
        <a:lstStyle/>
        <a:p>
          <a:endParaRPr lang="zh-CN" altLang="en-US" sz="1600"/>
        </a:p>
      </dgm:t>
    </dgm:pt>
    <dgm:pt modelId="{77B32D27-6044-4F0A-A992-425362DF4763}" type="sibTrans" cxnId="{288A3AFD-8DFC-4B34-AF10-57BA656AD29F}">
      <dgm:prSet/>
      <dgm:spPr/>
      <dgm:t>
        <a:bodyPr/>
        <a:lstStyle/>
        <a:p>
          <a:endParaRPr lang="zh-CN" altLang="en-US" sz="1600"/>
        </a:p>
      </dgm:t>
    </dgm:pt>
    <dgm:pt modelId="{17989C3B-15C2-4F6C-A5E7-741D5B55AE40}">
      <dgm:prSet custT="1"/>
      <dgm:spPr/>
      <dgm:t>
        <a:bodyPr/>
        <a:lstStyle/>
        <a:p>
          <a:pPr rtl="0"/>
          <a:r>
            <a:rPr lang="zh-CN" altLang="en-US" sz="3200" b="1" dirty="0" smtClean="0"/>
            <a:t>地域的综合分异规律</a:t>
          </a:r>
          <a:endParaRPr lang="zh-CN" altLang="en-US" sz="3200" dirty="0"/>
        </a:p>
      </dgm:t>
    </dgm:pt>
    <dgm:pt modelId="{0B998BE3-26FE-4357-9610-B2CFAF596537}" type="parTrans" cxnId="{B25B34AC-9FAA-44AD-980B-CE1CC4D70BD3}">
      <dgm:prSet/>
      <dgm:spPr/>
      <dgm:t>
        <a:bodyPr/>
        <a:lstStyle/>
        <a:p>
          <a:endParaRPr lang="zh-CN" altLang="en-US" sz="1600"/>
        </a:p>
      </dgm:t>
    </dgm:pt>
    <dgm:pt modelId="{D17198F3-F378-49E3-A55C-DD2E59014A3C}" type="sibTrans" cxnId="{B25B34AC-9FAA-44AD-980B-CE1CC4D70BD3}">
      <dgm:prSet/>
      <dgm:spPr/>
      <dgm:t>
        <a:bodyPr/>
        <a:lstStyle/>
        <a:p>
          <a:endParaRPr lang="zh-CN" altLang="en-US" sz="1600"/>
        </a:p>
      </dgm:t>
    </dgm:pt>
    <dgm:pt modelId="{E3323A00-B6DB-47C4-BF98-9EA0D9017D6A}">
      <dgm:prSet custT="1"/>
      <dgm:spPr/>
      <dgm:t>
        <a:bodyPr/>
        <a:lstStyle/>
        <a:p>
          <a:pPr rtl="0"/>
          <a:r>
            <a:rPr lang="zh-CN" altLang="en-US" sz="3200" b="1" dirty="0" smtClean="0"/>
            <a:t>综合地域单位的划分</a:t>
          </a:r>
          <a:endParaRPr lang="zh-CN" altLang="en-US" sz="3200" dirty="0"/>
        </a:p>
      </dgm:t>
    </dgm:pt>
    <dgm:pt modelId="{F6DAF438-DE64-44C8-B684-68C0308DB993}" type="parTrans" cxnId="{07D1F721-F1B3-4B89-A0A8-D3CAE3816C3F}">
      <dgm:prSet/>
      <dgm:spPr/>
      <dgm:t>
        <a:bodyPr/>
        <a:lstStyle/>
        <a:p>
          <a:endParaRPr lang="zh-CN" altLang="en-US" sz="1600"/>
        </a:p>
      </dgm:t>
    </dgm:pt>
    <dgm:pt modelId="{8C810E32-976A-4490-8C97-DAACF61232EA}" type="sibTrans" cxnId="{07D1F721-F1B3-4B89-A0A8-D3CAE3816C3F}">
      <dgm:prSet/>
      <dgm:spPr/>
      <dgm:t>
        <a:bodyPr/>
        <a:lstStyle/>
        <a:p>
          <a:endParaRPr lang="zh-CN" altLang="en-US" sz="1600"/>
        </a:p>
      </dgm:t>
    </dgm:pt>
    <dgm:pt modelId="{9181AB72-0F00-4AE2-B536-2AE2DFDB84C0}">
      <dgm:prSet custT="1"/>
      <dgm:spPr/>
      <dgm:t>
        <a:bodyPr/>
        <a:lstStyle/>
        <a:p>
          <a:pPr rtl="0"/>
          <a:r>
            <a:rPr lang="zh-CN" altLang="en-US" sz="3200" b="1" dirty="0" smtClean="0"/>
            <a:t>自然资源的综合评价</a:t>
          </a:r>
          <a:endParaRPr lang="zh-CN" altLang="en-US" sz="3200" dirty="0"/>
        </a:p>
      </dgm:t>
    </dgm:pt>
    <dgm:pt modelId="{F3BEB708-1ACD-4B3C-98BF-D9E8F34247A1}" type="parTrans" cxnId="{34FD644B-936D-4AED-AE44-6C96EFEBD30B}">
      <dgm:prSet/>
      <dgm:spPr/>
      <dgm:t>
        <a:bodyPr/>
        <a:lstStyle/>
        <a:p>
          <a:endParaRPr lang="zh-CN" altLang="en-US" sz="1600"/>
        </a:p>
      </dgm:t>
    </dgm:pt>
    <dgm:pt modelId="{021F48CA-7600-4906-9E71-36CEB69A0E2A}" type="sibTrans" cxnId="{34FD644B-936D-4AED-AE44-6C96EFEBD30B}">
      <dgm:prSet/>
      <dgm:spPr/>
      <dgm:t>
        <a:bodyPr/>
        <a:lstStyle/>
        <a:p>
          <a:endParaRPr lang="zh-CN" altLang="en-US" sz="1600"/>
        </a:p>
      </dgm:t>
    </dgm:pt>
    <dgm:pt modelId="{6A13E276-FA53-492B-B837-B8722FEDB1E5}">
      <dgm:prSet custT="1"/>
      <dgm:spPr/>
      <dgm:t>
        <a:bodyPr/>
        <a:lstStyle/>
        <a:p>
          <a:pPr rtl="0"/>
          <a:r>
            <a:rPr lang="zh-CN" altLang="en-US" sz="3200" b="1" dirty="0" smtClean="0"/>
            <a:t>人类与地理环境关系的综合分析</a:t>
          </a:r>
          <a:endParaRPr lang="zh-CN" altLang="en-US" sz="3200" dirty="0"/>
        </a:p>
      </dgm:t>
    </dgm:pt>
    <dgm:pt modelId="{B4583214-8715-4DFD-B35E-2F9AE82881D7}" type="parTrans" cxnId="{ED54FDF0-3B6B-4277-BD38-08B00F826356}">
      <dgm:prSet/>
      <dgm:spPr/>
      <dgm:t>
        <a:bodyPr/>
        <a:lstStyle/>
        <a:p>
          <a:endParaRPr lang="zh-CN" altLang="en-US" sz="1600"/>
        </a:p>
      </dgm:t>
    </dgm:pt>
    <dgm:pt modelId="{99BF3026-28C5-4624-8D31-658F63D0C4C0}" type="sibTrans" cxnId="{ED54FDF0-3B6B-4277-BD38-08B00F826356}">
      <dgm:prSet/>
      <dgm:spPr/>
      <dgm:t>
        <a:bodyPr/>
        <a:lstStyle/>
        <a:p>
          <a:endParaRPr lang="zh-CN" altLang="en-US" sz="1600"/>
        </a:p>
      </dgm:t>
    </dgm:pt>
    <dgm:pt modelId="{48E29CCD-203D-4D2C-91CC-6463DD5AA08B}">
      <dgm:prSet custT="1"/>
      <dgm:spPr/>
      <dgm:t>
        <a:bodyPr/>
        <a:lstStyle/>
        <a:p>
          <a:pPr rtl="0"/>
          <a:r>
            <a:rPr lang="zh-CN" altLang="en-US" sz="3200" b="1" dirty="0" smtClean="0"/>
            <a:t>区域开发利用和综合规划</a:t>
          </a:r>
          <a:endParaRPr lang="zh-CN" altLang="en-US" sz="3200" dirty="0"/>
        </a:p>
      </dgm:t>
    </dgm:pt>
    <dgm:pt modelId="{D54C77B6-11BE-4A04-9027-6EA23A20F77E}" type="parTrans" cxnId="{32A07EDD-F6A0-4512-84B7-222095D08F60}">
      <dgm:prSet/>
      <dgm:spPr/>
      <dgm:t>
        <a:bodyPr/>
        <a:lstStyle/>
        <a:p>
          <a:endParaRPr lang="zh-CN" altLang="en-US" sz="1600"/>
        </a:p>
      </dgm:t>
    </dgm:pt>
    <dgm:pt modelId="{060A148A-5449-466D-B4A6-7901E43211F5}" type="sibTrans" cxnId="{32A07EDD-F6A0-4512-84B7-222095D08F60}">
      <dgm:prSet/>
      <dgm:spPr/>
      <dgm:t>
        <a:bodyPr/>
        <a:lstStyle/>
        <a:p>
          <a:endParaRPr lang="zh-CN" altLang="en-US" sz="1600"/>
        </a:p>
      </dgm:t>
    </dgm:pt>
    <dgm:pt modelId="{D7E08229-EBB1-449E-AE57-CC86C2085E3B}" type="pres">
      <dgm:prSet presAssocID="{72E456B4-7522-4EFD-ADBD-7CF1F87E062C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AA16BB-CC19-4BBC-BA72-6259CAC1245D}" type="pres">
      <dgm:prSet presAssocID="{0EA87882-FFB7-447D-B8A6-2B5ACDF1242F}" presName="parentLin" presStyleCnt="0"/>
      <dgm:spPr/>
    </dgm:pt>
    <dgm:pt modelId="{C494C6B8-8160-43D5-8029-CA3A8EF1B06B}" type="pres">
      <dgm:prSet presAssocID="{0EA87882-FFB7-447D-B8A6-2B5ACDF1242F}" presName="parentLeftMargin" presStyleLbl="node1" presStyleIdx="0" presStyleCnt="1"/>
      <dgm:spPr/>
      <dgm:t>
        <a:bodyPr/>
        <a:lstStyle/>
        <a:p>
          <a:endParaRPr lang="zh-CN" altLang="en-US"/>
        </a:p>
      </dgm:t>
    </dgm:pt>
    <dgm:pt modelId="{06E0646C-9BD3-4779-9E0F-C4DB4CA0DA67}" type="pres">
      <dgm:prSet presAssocID="{0EA87882-FFB7-447D-B8A6-2B5ACDF1242F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F5F1E5-7D16-40AE-A459-74D0B393E998}" type="pres">
      <dgm:prSet presAssocID="{0EA87882-FFB7-447D-B8A6-2B5ACDF1242F}" presName="negativeSpace" presStyleCnt="0"/>
      <dgm:spPr/>
    </dgm:pt>
    <dgm:pt modelId="{E944AC88-0CF2-44A2-9CD9-3386C6520F11}" type="pres">
      <dgm:prSet presAssocID="{0EA87882-FFB7-447D-B8A6-2B5ACDF1242F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87331D9-5776-481E-849E-3C216667C938}" type="presOf" srcId="{9181AB72-0F00-4AE2-B536-2AE2DFDB84C0}" destId="{E944AC88-0CF2-44A2-9CD9-3386C6520F11}" srcOrd="0" destOrd="2" presId="urn:microsoft.com/office/officeart/2005/8/layout/list1"/>
    <dgm:cxn modelId="{96AC2DB0-AA33-45D9-B5A9-C5475AE7627B}" type="presOf" srcId="{48E29CCD-203D-4D2C-91CC-6463DD5AA08B}" destId="{E944AC88-0CF2-44A2-9CD9-3386C6520F11}" srcOrd="0" destOrd="4" presId="urn:microsoft.com/office/officeart/2005/8/layout/list1"/>
    <dgm:cxn modelId="{70E17819-C86A-4FF5-A5EA-549893BE92D2}" type="presOf" srcId="{72E456B4-7522-4EFD-ADBD-7CF1F87E062C}" destId="{D7E08229-EBB1-449E-AE57-CC86C2085E3B}" srcOrd="0" destOrd="0" presId="urn:microsoft.com/office/officeart/2005/8/layout/list1"/>
    <dgm:cxn modelId="{AE75B0CE-89A6-4398-967B-FCEB3928B394}" type="presOf" srcId="{E3323A00-B6DB-47C4-BF98-9EA0D9017D6A}" destId="{E944AC88-0CF2-44A2-9CD9-3386C6520F11}" srcOrd="0" destOrd="1" presId="urn:microsoft.com/office/officeart/2005/8/layout/list1"/>
    <dgm:cxn modelId="{07D1F721-F1B3-4B89-A0A8-D3CAE3816C3F}" srcId="{0EA87882-FFB7-447D-B8A6-2B5ACDF1242F}" destId="{E3323A00-B6DB-47C4-BF98-9EA0D9017D6A}" srcOrd="1" destOrd="0" parTransId="{F6DAF438-DE64-44C8-B684-68C0308DB993}" sibTransId="{8C810E32-976A-4490-8C97-DAACF61232EA}"/>
    <dgm:cxn modelId="{4530F7B8-AF2E-4FE2-8B3F-9485B47C082D}" type="presOf" srcId="{17989C3B-15C2-4F6C-A5E7-741D5B55AE40}" destId="{E944AC88-0CF2-44A2-9CD9-3386C6520F11}" srcOrd="0" destOrd="0" presId="urn:microsoft.com/office/officeart/2005/8/layout/list1"/>
    <dgm:cxn modelId="{ED54FDF0-3B6B-4277-BD38-08B00F826356}" srcId="{0EA87882-FFB7-447D-B8A6-2B5ACDF1242F}" destId="{6A13E276-FA53-492B-B837-B8722FEDB1E5}" srcOrd="3" destOrd="0" parTransId="{B4583214-8715-4DFD-B35E-2F9AE82881D7}" sibTransId="{99BF3026-28C5-4624-8D31-658F63D0C4C0}"/>
    <dgm:cxn modelId="{549236B0-EFD3-4F28-B6D8-0E8BC2A85827}" type="presOf" srcId="{0EA87882-FFB7-447D-B8A6-2B5ACDF1242F}" destId="{C494C6B8-8160-43D5-8029-CA3A8EF1B06B}" srcOrd="0" destOrd="0" presId="urn:microsoft.com/office/officeart/2005/8/layout/list1"/>
    <dgm:cxn modelId="{288A3AFD-8DFC-4B34-AF10-57BA656AD29F}" srcId="{72E456B4-7522-4EFD-ADBD-7CF1F87E062C}" destId="{0EA87882-FFB7-447D-B8A6-2B5ACDF1242F}" srcOrd="0" destOrd="0" parTransId="{9E3936EF-6CE6-48C6-A635-33E96338D0F3}" sibTransId="{77B32D27-6044-4F0A-A992-425362DF4763}"/>
    <dgm:cxn modelId="{0C7141BB-F39E-46C7-8C23-3A683C07E38F}" type="presOf" srcId="{0EA87882-FFB7-447D-B8A6-2B5ACDF1242F}" destId="{06E0646C-9BD3-4779-9E0F-C4DB4CA0DA67}" srcOrd="1" destOrd="0" presId="urn:microsoft.com/office/officeart/2005/8/layout/list1"/>
    <dgm:cxn modelId="{32A07EDD-F6A0-4512-84B7-222095D08F60}" srcId="{0EA87882-FFB7-447D-B8A6-2B5ACDF1242F}" destId="{48E29CCD-203D-4D2C-91CC-6463DD5AA08B}" srcOrd="4" destOrd="0" parTransId="{D54C77B6-11BE-4A04-9027-6EA23A20F77E}" sibTransId="{060A148A-5449-466D-B4A6-7901E43211F5}"/>
    <dgm:cxn modelId="{B25B34AC-9FAA-44AD-980B-CE1CC4D70BD3}" srcId="{0EA87882-FFB7-447D-B8A6-2B5ACDF1242F}" destId="{17989C3B-15C2-4F6C-A5E7-741D5B55AE40}" srcOrd="0" destOrd="0" parTransId="{0B998BE3-26FE-4357-9610-B2CFAF596537}" sibTransId="{D17198F3-F378-49E3-A55C-DD2E59014A3C}"/>
    <dgm:cxn modelId="{34FD644B-936D-4AED-AE44-6C96EFEBD30B}" srcId="{0EA87882-FFB7-447D-B8A6-2B5ACDF1242F}" destId="{9181AB72-0F00-4AE2-B536-2AE2DFDB84C0}" srcOrd="2" destOrd="0" parTransId="{F3BEB708-1ACD-4B3C-98BF-D9E8F34247A1}" sibTransId="{021F48CA-7600-4906-9E71-36CEB69A0E2A}"/>
    <dgm:cxn modelId="{66C9EADD-4792-4E65-83F0-6B47EE528E71}" type="presOf" srcId="{6A13E276-FA53-492B-B837-B8722FEDB1E5}" destId="{E944AC88-0CF2-44A2-9CD9-3386C6520F11}" srcOrd="0" destOrd="3" presId="urn:microsoft.com/office/officeart/2005/8/layout/list1"/>
    <dgm:cxn modelId="{68D3DE9A-9391-47BE-8B98-4C4420603117}" type="presParOf" srcId="{D7E08229-EBB1-449E-AE57-CC86C2085E3B}" destId="{9AAA16BB-CC19-4BBC-BA72-6259CAC1245D}" srcOrd="0" destOrd="0" presId="urn:microsoft.com/office/officeart/2005/8/layout/list1"/>
    <dgm:cxn modelId="{86304693-4311-4351-9FB3-B9D931E88707}" type="presParOf" srcId="{9AAA16BB-CC19-4BBC-BA72-6259CAC1245D}" destId="{C494C6B8-8160-43D5-8029-CA3A8EF1B06B}" srcOrd="0" destOrd="0" presId="urn:microsoft.com/office/officeart/2005/8/layout/list1"/>
    <dgm:cxn modelId="{9FA03971-2360-452B-B4D8-4EED99AEA56A}" type="presParOf" srcId="{9AAA16BB-CC19-4BBC-BA72-6259CAC1245D}" destId="{06E0646C-9BD3-4779-9E0F-C4DB4CA0DA67}" srcOrd="1" destOrd="0" presId="urn:microsoft.com/office/officeart/2005/8/layout/list1"/>
    <dgm:cxn modelId="{A11A4304-851B-46CB-91CE-1B8F8A12C770}" type="presParOf" srcId="{D7E08229-EBB1-449E-AE57-CC86C2085E3B}" destId="{A1F5F1E5-7D16-40AE-A459-74D0B393E998}" srcOrd="1" destOrd="0" presId="urn:microsoft.com/office/officeart/2005/8/layout/list1"/>
    <dgm:cxn modelId="{1B1DCE31-1E22-4FA2-90AF-94C894937093}" type="presParOf" srcId="{D7E08229-EBB1-449E-AE57-CC86C2085E3B}" destId="{E944AC88-0CF2-44A2-9CD9-3386C6520F11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404186B-977E-48C1-8740-303FC9D20AF9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AE3BB22-5EAE-4D38-A003-32E1B452BFED}">
      <dgm:prSet custT="1"/>
      <dgm:spPr/>
      <dgm:t>
        <a:bodyPr/>
        <a:lstStyle/>
        <a:p>
          <a:pPr algn="ctr" rtl="0"/>
          <a:r>
            <a:rPr lang="en-US" altLang="zh-CN" sz="3600" b="1" i="0" dirty="0" smtClean="0"/>
            <a:t>1.1 </a:t>
          </a:r>
          <a:r>
            <a:rPr lang="zh-CN" altLang="en-US" sz="3600" b="1" i="0" dirty="0" smtClean="0"/>
            <a:t>地理学</a:t>
          </a:r>
          <a:r>
            <a:rPr lang="zh-CN" altLang="en-US" sz="3600" b="1" i="0" dirty="0" smtClean="0"/>
            <a:t>的研究对象</a:t>
          </a:r>
          <a:endParaRPr lang="zh-CN" altLang="en-US" sz="3600" b="1" i="0" dirty="0"/>
        </a:p>
      </dgm:t>
    </dgm:pt>
    <dgm:pt modelId="{5E6F1912-0F2A-446B-94AB-42A7013D5F5C}" type="parTrans" cxnId="{5959BC01-9646-45E4-B6AE-A6806002CFFE}">
      <dgm:prSet/>
      <dgm:spPr/>
      <dgm:t>
        <a:bodyPr/>
        <a:lstStyle/>
        <a:p>
          <a:pPr algn="ctr"/>
          <a:endParaRPr lang="zh-CN" altLang="en-US" sz="3600" b="1"/>
        </a:p>
      </dgm:t>
    </dgm:pt>
    <dgm:pt modelId="{BC6A7D37-D7E4-4C7E-A022-7DAC7EAEC585}" type="sibTrans" cxnId="{5959BC01-9646-45E4-B6AE-A6806002CFFE}">
      <dgm:prSet/>
      <dgm:spPr/>
      <dgm:t>
        <a:bodyPr/>
        <a:lstStyle/>
        <a:p>
          <a:pPr algn="ctr"/>
          <a:endParaRPr lang="zh-CN" altLang="en-US" sz="3600" b="1"/>
        </a:p>
      </dgm:t>
    </dgm:pt>
    <dgm:pt modelId="{A15ADBB2-256B-49B4-B740-EAC8DB86518F}">
      <dgm:prSet custT="1"/>
      <dgm:spPr/>
      <dgm:t>
        <a:bodyPr/>
        <a:lstStyle/>
        <a:p>
          <a:pPr algn="ctr" rtl="0"/>
          <a:r>
            <a:rPr lang="en-US" altLang="zh-CN" sz="3600" b="1" dirty="0" smtClean="0"/>
            <a:t>1.2 </a:t>
          </a:r>
          <a:r>
            <a:rPr lang="zh-CN" altLang="en-US" sz="3600" b="1" dirty="0" smtClean="0"/>
            <a:t>地理学</a:t>
          </a:r>
          <a:r>
            <a:rPr lang="zh-CN" altLang="en-US" sz="3600" b="1" dirty="0" smtClean="0"/>
            <a:t>的基本理论</a:t>
          </a:r>
          <a:endParaRPr lang="zh-CN" altLang="en-US" sz="3600" b="1" dirty="0"/>
        </a:p>
      </dgm:t>
    </dgm:pt>
    <dgm:pt modelId="{8F3F73A6-7392-496A-B0C0-92F52790B06A}" type="parTrans" cxnId="{B84FD206-B98C-4366-9A23-F32A79BAAF9A}">
      <dgm:prSet/>
      <dgm:spPr/>
      <dgm:t>
        <a:bodyPr/>
        <a:lstStyle/>
        <a:p>
          <a:pPr algn="ctr"/>
          <a:endParaRPr lang="zh-CN" altLang="en-US" sz="3600" b="1"/>
        </a:p>
      </dgm:t>
    </dgm:pt>
    <dgm:pt modelId="{F15B5A83-7E9E-4488-9C15-BBCD72083E95}" type="sibTrans" cxnId="{B84FD206-B98C-4366-9A23-F32A79BAAF9A}">
      <dgm:prSet/>
      <dgm:spPr/>
      <dgm:t>
        <a:bodyPr/>
        <a:lstStyle/>
        <a:p>
          <a:pPr algn="ctr"/>
          <a:endParaRPr lang="zh-CN" altLang="en-US" sz="3600" b="1"/>
        </a:p>
      </dgm:t>
    </dgm:pt>
    <dgm:pt modelId="{A5A3C4B6-2BB6-49D2-846E-7A74A08292D9}">
      <dgm:prSet custT="1"/>
      <dgm:spPr/>
      <dgm:t>
        <a:bodyPr/>
        <a:lstStyle/>
        <a:p>
          <a:pPr algn="ctr" rtl="0"/>
          <a:r>
            <a:rPr lang="en-US" altLang="zh-CN" sz="3600" b="1" dirty="0" smtClean="0"/>
            <a:t>1.3 </a:t>
          </a:r>
          <a:r>
            <a:rPr lang="zh-CN" altLang="en-US" sz="3600" b="1" dirty="0" smtClean="0"/>
            <a:t>地理学</a:t>
          </a:r>
          <a:r>
            <a:rPr lang="zh-CN" altLang="en-US" sz="3600" b="1" dirty="0" smtClean="0"/>
            <a:t>的学科体系</a:t>
          </a:r>
          <a:endParaRPr lang="zh-CN" altLang="en-US" sz="3600" b="1" dirty="0"/>
        </a:p>
      </dgm:t>
    </dgm:pt>
    <dgm:pt modelId="{CBF04EED-B7F0-4BFB-96DE-490644F2C7AE}" type="parTrans" cxnId="{A66FD512-4679-4E34-A48D-03F9FED853D4}">
      <dgm:prSet/>
      <dgm:spPr/>
      <dgm:t>
        <a:bodyPr/>
        <a:lstStyle/>
        <a:p>
          <a:pPr algn="ctr"/>
          <a:endParaRPr lang="zh-CN" altLang="en-US" sz="3600" b="1"/>
        </a:p>
      </dgm:t>
    </dgm:pt>
    <dgm:pt modelId="{6F3361E9-59A9-4465-AB14-AE67E5ADA74C}" type="sibTrans" cxnId="{A66FD512-4679-4E34-A48D-03F9FED853D4}">
      <dgm:prSet/>
      <dgm:spPr/>
      <dgm:t>
        <a:bodyPr/>
        <a:lstStyle/>
        <a:p>
          <a:pPr algn="ctr"/>
          <a:endParaRPr lang="zh-CN" altLang="en-US" sz="3600" b="1"/>
        </a:p>
      </dgm:t>
    </dgm:pt>
    <dgm:pt modelId="{B2695F7F-010C-4B93-9C7B-12B0AE6CBB49}">
      <dgm:prSet custT="1"/>
      <dgm:spPr/>
      <dgm:t>
        <a:bodyPr/>
        <a:lstStyle/>
        <a:p>
          <a:pPr algn="ctr" rtl="0"/>
          <a:r>
            <a:rPr lang="en-US" altLang="zh-CN" sz="3600" b="1" dirty="0" smtClean="0"/>
            <a:t>1.4 </a:t>
          </a:r>
          <a:r>
            <a:rPr lang="zh-CN" altLang="en-US" sz="3600" b="1" dirty="0" smtClean="0"/>
            <a:t>地理学</a:t>
          </a:r>
          <a:r>
            <a:rPr lang="zh-CN" altLang="en-US" sz="3600" b="1" dirty="0" smtClean="0"/>
            <a:t>的邻接科学</a:t>
          </a:r>
          <a:endParaRPr lang="zh-CN" altLang="en-US" sz="3600" b="1" dirty="0"/>
        </a:p>
      </dgm:t>
    </dgm:pt>
    <dgm:pt modelId="{C68FB121-66AF-4F9E-A9FF-E8109F1A00BE}" type="parTrans" cxnId="{FF9CFB75-1E7E-4EED-9FC9-39E9EFD51887}">
      <dgm:prSet/>
      <dgm:spPr/>
      <dgm:t>
        <a:bodyPr/>
        <a:lstStyle/>
        <a:p>
          <a:pPr algn="ctr"/>
          <a:endParaRPr lang="zh-CN" altLang="en-US" sz="3600" b="1"/>
        </a:p>
      </dgm:t>
    </dgm:pt>
    <dgm:pt modelId="{26C411FF-F065-43F3-8994-F2752E799D0E}" type="sibTrans" cxnId="{FF9CFB75-1E7E-4EED-9FC9-39E9EFD51887}">
      <dgm:prSet/>
      <dgm:spPr/>
      <dgm:t>
        <a:bodyPr/>
        <a:lstStyle/>
        <a:p>
          <a:pPr algn="ctr"/>
          <a:endParaRPr lang="zh-CN" altLang="en-US" sz="3600" b="1"/>
        </a:p>
      </dgm:t>
    </dgm:pt>
    <dgm:pt modelId="{616F9F4E-108A-4A6E-B7E7-04C1D1282390}" type="pres">
      <dgm:prSet presAssocID="{0404186B-977E-48C1-8740-303FC9D20AF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19A9A9B-125F-4A55-87E3-4D852E5EA529}" type="pres">
      <dgm:prSet presAssocID="{CAE3BB22-5EAE-4D38-A003-32E1B452BFED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303F230-C31C-4C5F-9447-FD38956DFD2E}" type="pres">
      <dgm:prSet presAssocID="{BC6A7D37-D7E4-4C7E-A022-7DAC7EAEC585}" presName="spacer" presStyleCnt="0"/>
      <dgm:spPr/>
      <dgm:t>
        <a:bodyPr/>
        <a:lstStyle/>
        <a:p>
          <a:endParaRPr lang="zh-CN" altLang="en-US"/>
        </a:p>
      </dgm:t>
    </dgm:pt>
    <dgm:pt modelId="{9720416E-B362-45A1-B8F5-9064DC9DCD68}" type="pres">
      <dgm:prSet presAssocID="{A15ADBB2-256B-49B4-B740-EAC8DB86518F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00C6DC8-DAB1-4CE7-8EF7-F7CAD76768CC}" type="pres">
      <dgm:prSet presAssocID="{F15B5A83-7E9E-4488-9C15-BBCD72083E95}" presName="spacer" presStyleCnt="0"/>
      <dgm:spPr/>
      <dgm:t>
        <a:bodyPr/>
        <a:lstStyle/>
        <a:p>
          <a:endParaRPr lang="zh-CN" altLang="en-US"/>
        </a:p>
      </dgm:t>
    </dgm:pt>
    <dgm:pt modelId="{5EFF7145-1588-4AA7-A18E-6FA6B3EE808E}" type="pres">
      <dgm:prSet presAssocID="{A5A3C4B6-2BB6-49D2-846E-7A74A08292D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11B8FA1-102F-4763-AD78-53E2576B3B5B}" type="pres">
      <dgm:prSet presAssocID="{6F3361E9-59A9-4465-AB14-AE67E5ADA74C}" presName="spacer" presStyleCnt="0"/>
      <dgm:spPr/>
      <dgm:t>
        <a:bodyPr/>
        <a:lstStyle/>
        <a:p>
          <a:endParaRPr lang="zh-CN" altLang="en-US"/>
        </a:p>
      </dgm:t>
    </dgm:pt>
    <dgm:pt modelId="{69E48963-CFCE-40A7-A821-37C547C222C7}" type="pres">
      <dgm:prSet presAssocID="{B2695F7F-010C-4B93-9C7B-12B0AE6CBB49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84FD206-B98C-4366-9A23-F32A79BAAF9A}" srcId="{0404186B-977E-48C1-8740-303FC9D20AF9}" destId="{A15ADBB2-256B-49B4-B740-EAC8DB86518F}" srcOrd="1" destOrd="0" parTransId="{8F3F73A6-7392-496A-B0C0-92F52790B06A}" sibTransId="{F15B5A83-7E9E-4488-9C15-BBCD72083E95}"/>
    <dgm:cxn modelId="{A66FD512-4679-4E34-A48D-03F9FED853D4}" srcId="{0404186B-977E-48C1-8740-303FC9D20AF9}" destId="{A5A3C4B6-2BB6-49D2-846E-7A74A08292D9}" srcOrd="2" destOrd="0" parTransId="{CBF04EED-B7F0-4BFB-96DE-490644F2C7AE}" sibTransId="{6F3361E9-59A9-4465-AB14-AE67E5ADA74C}"/>
    <dgm:cxn modelId="{FF9CFB75-1E7E-4EED-9FC9-39E9EFD51887}" srcId="{0404186B-977E-48C1-8740-303FC9D20AF9}" destId="{B2695F7F-010C-4B93-9C7B-12B0AE6CBB49}" srcOrd="3" destOrd="0" parTransId="{C68FB121-66AF-4F9E-A9FF-E8109F1A00BE}" sibTransId="{26C411FF-F065-43F3-8994-F2752E799D0E}"/>
    <dgm:cxn modelId="{FEB6B7E1-CE75-4955-A961-C1A670A4627C}" type="presOf" srcId="{0404186B-977E-48C1-8740-303FC9D20AF9}" destId="{616F9F4E-108A-4A6E-B7E7-04C1D1282390}" srcOrd="0" destOrd="0" presId="urn:microsoft.com/office/officeart/2005/8/layout/vList2"/>
    <dgm:cxn modelId="{B4A9D5B3-A26C-45AB-93A3-E4D3EF0B4DC7}" type="presOf" srcId="{CAE3BB22-5EAE-4D38-A003-32E1B452BFED}" destId="{A19A9A9B-125F-4A55-87E3-4D852E5EA529}" srcOrd="0" destOrd="0" presId="urn:microsoft.com/office/officeart/2005/8/layout/vList2"/>
    <dgm:cxn modelId="{EEDC138D-8504-4756-B16D-B8AAE50583EC}" type="presOf" srcId="{B2695F7F-010C-4B93-9C7B-12B0AE6CBB49}" destId="{69E48963-CFCE-40A7-A821-37C547C222C7}" srcOrd="0" destOrd="0" presId="urn:microsoft.com/office/officeart/2005/8/layout/vList2"/>
    <dgm:cxn modelId="{5959BC01-9646-45E4-B6AE-A6806002CFFE}" srcId="{0404186B-977E-48C1-8740-303FC9D20AF9}" destId="{CAE3BB22-5EAE-4D38-A003-32E1B452BFED}" srcOrd="0" destOrd="0" parTransId="{5E6F1912-0F2A-446B-94AB-42A7013D5F5C}" sibTransId="{BC6A7D37-D7E4-4C7E-A022-7DAC7EAEC585}"/>
    <dgm:cxn modelId="{05A82845-BB5D-431F-9F55-E8B054D7BA95}" type="presOf" srcId="{A15ADBB2-256B-49B4-B740-EAC8DB86518F}" destId="{9720416E-B362-45A1-B8F5-9064DC9DCD68}" srcOrd="0" destOrd="0" presId="urn:microsoft.com/office/officeart/2005/8/layout/vList2"/>
    <dgm:cxn modelId="{CE4615E8-4A67-4E7E-B277-89D1D2A84A2A}" type="presOf" srcId="{A5A3C4B6-2BB6-49D2-846E-7A74A08292D9}" destId="{5EFF7145-1588-4AA7-A18E-6FA6B3EE808E}" srcOrd="0" destOrd="0" presId="urn:microsoft.com/office/officeart/2005/8/layout/vList2"/>
    <dgm:cxn modelId="{6DDC473E-FFFC-43FD-948A-C425544C1DCD}" type="presParOf" srcId="{616F9F4E-108A-4A6E-B7E7-04C1D1282390}" destId="{A19A9A9B-125F-4A55-87E3-4D852E5EA529}" srcOrd="0" destOrd="0" presId="urn:microsoft.com/office/officeart/2005/8/layout/vList2"/>
    <dgm:cxn modelId="{458EA190-0AE2-42D5-A3B5-EB27FD7D177C}" type="presParOf" srcId="{616F9F4E-108A-4A6E-B7E7-04C1D1282390}" destId="{1303F230-C31C-4C5F-9447-FD38956DFD2E}" srcOrd="1" destOrd="0" presId="urn:microsoft.com/office/officeart/2005/8/layout/vList2"/>
    <dgm:cxn modelId="{A641EAAF-60F7-4315-9F85-12B9556628DA}" type="presParOf" srcId="{616F9F4E-108A-4A6E-B7E7-04C1D1282390}" destId="{9720416E-B362-45A1-B8F5-9064DC9DCD68}" srcOrd="2" destOrd="0" presId="urn:microsoft.com/office/officeart/2005/8/layout/vList2"/>
    <dgm:cxn modelId="{B091FC0A-83EB-4969-8FD6-35B96711D111}" type="presParOf" srcId="{616F9F4E-108A-4A6E-B7E7-04C1D1282390}" destId="{D00C6DC8-DAB1-4CE7-8EF7-F7CAD76768CC}" srcOrd="3" destOrd="0" presId="urn:microsoft.com/office/officeart/2005/8/layout/vList2"/>
    <dgm:cxn modelId="{D17DC0C5-87BE-43C9-9ABA-B049EEE3E6FF}" type="presParOf" srcId="{616F9F4E-108A-4A6E-B7E7-04C1D1282390}" destId="{5EFF7145-1588-4AA7-A18E-6FA6B3EE808E}" srcOrd="4" destOrd="0" presId="urn:microsoft.com/office/officeart/2005/8/layout/vList2"/>
    <dgm:cxn modelId="{A5C14A25-3FDC-4A2D-ADFD-AAD5DD639556}" type="presParOf" srcId="{616F9F4E-108A-4A6E-B7E7-04C1D1282390}" destId="{311B8FA1-102F-4763-AD78-53E2576B3B5B}" srcOrd="5" destOrd="0" presId="urn:microsoft.com/office/officeart/2005/8/layout/vList2"/>
    <dgm:cxn modelId="{9157081E-EEB0-40D3-81C3-03B6D5770843}" type="presParOf" srcId="{616F9F4E-108A-4A6E-B7E7-04C1D1282390}" destId="{69E48963-CFCE-40A7-A821-37C547C222C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E63331-650C-444E-A4B4-1D3F0D8245D2}">
      <dsp:nvSpPr>
        <dsp:cNvPr id="0" name=""/>
        <dsp:cNvSpPr/>
      </dsp:nvSpPr>
      <dsp:spPr>
        <a:xfrm rot="16200000">
          <a:off x="957258" y="-957258"/>
          <a:ext cx="2200284" cy="4114800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smtClean="0"/>
            <a:t>三分法：</a:t>
          </a:r>
          <a:endParaRPr lang="zh-CN" altLang="en-US" sz="2400" b="1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自然地理学</a:t>
          </a:r>
          <a:endParaRPr lang="zh-CN" altLang="en-US" sz="2000" b="1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经济地理学</a:t>
          </a:r>
          <a:endParaRPr lang="zh-CN" altLang="en-US" sz="2000" b="1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社会文化地理学（狭义人文地理学）</a:t>
          </a:r>
          <a:endParaRPr lang="zh-CN" altLang="en-US" sz="2000" b="1" kern="1200" dirty="0"/>
        </a:p>
      </dsp:txBody>
      <dsp:txXfrm rot="5400000">
        <a:off x="0" y="0"/>
        <a:ext cx="4114800" cy="1650213"/>
      </dsp:txXfrm>
    </dsp:sp>
    <dsp:sp modelId="{66576F1C-B1BE-4BA8-A946-86B48619A74C}">
      <dsp:nvSpPr>
        <dsp:cNvPr id="0" name=""/>
        <dsp:cNvSpPr/>
      </dsp:nvSpPr>
      <dsp:spPr>
        <a:xfrm>
          <a:off x="4114800" y="0"/>
          <a:ext cx="4114800" cy="2200284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smtClean="0"/>
            <a:t>三层次</a:t>
          </a:r>
          <a:endParaRPr lang="zh-CN" altLang="en-US" sz="2400" b="1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统一地理学</a:t>
          </a:r>
          <a:endParaRPr lang="zh-CN" altLang="en-US" sz="2000" b="1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综合地理学</a:t>
          </a:r>
          <a:endParaRPr lang="zh-CN" altLang="en-US" sz="2000" b="1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部门地理学</a:t>
          </a:r>
          <a:endParaRPr lang="zh-CN" altLang="en-US" sz="2000" b="1" kern="1200" dirty="0"/>
        </a:p>
      </dsp:txBody>
      <dsp:txXfrm>
        <a:off x="4114800" y="0"/>
        <a:ext cx="4114800" cy="1650213"/>
      </dsp:txXfrm>
    </dsp:sp>
    <dsp:sp modelId="{416C5188-A532-45CA-9955-23C8EAD5BA69}">
      <dsp:nvSpPr>
        <dsp:cNvPr id="0" name=""/>
        <dsp:cNvSpPr/>
      </dsp:nvSpPr>
      <dsp:spPr>
        <a:xfrm rot="10800000">
          <a:off x="0" y="2200284"/>
          <a:ext cx="4114800" cy="2200284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dirty="0" smtClean="0"/>
            <a:t>三重性</a:t>
          </a:r>
          <a:endParaRPr lang="zh-CN" altLang="en-US" sz="2400" b="1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理论地理学</a:t>
          </a:r>
          <a:endParaRPr lang="zh-CN" altLang="en-US" sz="2000" b="1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应用地理学</a:t>
          </a:r>
          <a:endParaRPr lang="zh-CN" altLang="en-US" sz="2000" b="1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区域地理学</a:t>
          </a:r>
          <a:endParaRPr lang="zh-CN" altLang="en-US" sz="2000" b="1" kern="1200" dirty="0"/>
        </a:p>
      </dsp:txBody>
      <dsp:txXfrm rot="10800000">
        <a:off x="0" y="2750354"/>
        <a:ext cx="4114800" cy="1650213"/>
      </dsp:txXfrm>
    </dsp:sp>
    <dsp:sp modelId="{519747B9-F391-481F-B0C2-55CEA54BFF2C}">
      <dsp:nvSpPr>
        <dsp:cNvPr id="0" name=""/>
        <dsp:cNvSpPr/>
      </dsp:nvSpPr>
      <dsp:spPr>
        <a:xfrm rot="5400000">
          <a:off x="5072058" y="1243026"/>
          <a:ext cx="2200284" cy="4114800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smtClean="0"/>
            <a:t>三时段</a:t>
          </a:r>
          <a:endParaRPr lang="zh-CN" altLang="en-US" sz="2400" b="1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古地理学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smtClean="0"/>
            <a:t>历史地理学</a:t>
          </a:r>
          <a:endParaRPr lang="zh-CN" altLang="en-US" sz="2000" b="1" kern="1200" dirty="0" smtClean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/>
            <a:t>时间地理学</a:t>
          </a:r>
          <a:endParaRPr lang="zh-CN" altLang="en-US" sz="2000" b="1" kern="1200" dirty="0"/>
        </a:p>
      </dsp:txBody>
      <dsp:txXfrm rot="-5400000">
        <a:off x="4114800" y="2750354"/>
        <a:ext cx="4114800" cy="1650213"/>
      </dsp:txXfrm>
    </dsp:sp>
    <dsp:sp modelId="{213B7952-1959-43E4-B712-44A3303B4DD2}">
      <dsp:nvSpPr>
        <dsp:cNvPr id="0" name=""/>
        <dsp:cNvSpPr/>
      </dsp:nvSpPr>
      <dsp:spPr>
        <a:xfrm>
          <a:off x="2808305" y="1880291"/>
          <a:ext cx="2612988" cy="639985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/>
            <a:t>地理学的分科</a:t>
          </a:r>
          <a:endParaRPr lang="zh-CN" altLang="en-US" sz="2800" b="1" kern="1200" dirty="0"/>
        </a:p>
      </dsp:txBody>
      <dsp:txXfrm>
        <a:off x="2839546" y="1911532"/>
        <a:ext cx="2550506" cy="5775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4600EC-3243-4CB1-9382-908A1EF2EA6B}">
      <dsp:nvSpPr>
        <dsp:cNvPr id="0" name=""/>
        <dsp:cNvSpPr/>
      </dsp:nvSpPr>
      <dsp:spPr>
        <a:xfrm>
          <a:off x="0" y="40162"/>
          <a:ext cx="8229600" cy="779805"/>
        </a:xfrm>
        <a:prstGeom prst="roundRect">
          <a:avLst/>
        </a:prstGeom>
        <a:solidFill>
          <a:srgbClr val="00206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3100" b="1" kern="1200" dirty="0" smtClean="0"/>
            <a:t>空间理论</a:t>
          </a:r>
          <a:endParaRPr lang="en-US" sz="3100" b="1" kern="1200" dirty="0"/>
        </a:p>
      </dsp:txBody>
      <dsp:txXfrm>
        <a:off x="38067" y="78229"/>
        <a:ext cx="8153466" cy="703671"/>
      </dsp:txXfrm>
    </dsp:sp>
    <dsp:sp modelId="{44B8AC42-471B-4683-AA35-459C06E6C8BB}">
      <dsp:nvSpPr>
        <dsp:cNvPr id="0" name=""/>
        <dsp:cNvSpPr/>
      </dsp:nvSpPr>
      <dsp:spPr>
        <a:xfrm>
          <a:off x="0" y="819967"/>
          <a:ext cx="8229600" cy="1315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9370" rIns="220472" bIns="39370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sz="2400" b="1" kern="1200" dirty="0" smtClean="0"/>
            <a:t>景观学</a:t>
          </a:r>
          <a:endParaRPr lang="en-US" sz="2400" b="1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sz="2400" b="1" kern="1200" dirty="0" smtClean="0"/>
            <a:t>区划论</a:t>
          </a:r>
          <a:endParaRPr lang="en-US" sz="2400" b="1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sz="2400" b="1" kern="1200" dirty="0" smtClean="0"/>
            <a:t>区位论</a:t>
          </a:r>
          <a:endParaRPr lang="zh-CN" sz="2400" kern="1200" dirty="0"/>
        </a:p>
      </dsp:txBody>
      <dsp:txXfrm>
        <a:off x="0" y="819967"/>
        <a:ext cx="8229600" cy="1315485"/>
      </dsp:txXfrm>
    </dsp:sp>
    <dsp:sp modelId="{C4434356-FC2E-42C4-96E6-12D6CC8AC6B0}">
      <dsp:nvSpPr>
        <dsp:cNvPr id="0" name=""/>
        <dsp:cNvSpPr/>
      </dsp:nvSpPr>
      <dsp:spPr>
        <a:xfrm>
          <a:off x="0" y="2135452"/>
          <a:ext cx="8229600" cy="779805"/>
        </a:xfrm>
        <a:prstGeom prst="roundRect">
          <a:avLst/>
        </a:prstGeom>
        <a:solidFill>
          <a:srgbClr val="00206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3100" b="1" kern="1200" dirty="0" smtClean="0"/>
            <a:t>人地关系理论</a:t>
          </a:r>
          <a:endParaRPr lang="en-US" sz="3100" b="1" kern="1200" dirty="0"/>
        </a:p>
      </dsp:txBody>
      <dsp:txXfrm>
        <a:off x="38067" y="2173519"/>
        <a:ext cx="8153466" cy="703671"/>
      </dsp:txXfrm>
    </dsp:sp>
    <dsp:sp modelId="{AE00DD9A-3768-454E-90F1-9480C080AFD9}">
      <dsp:nvSpPr>
        <dsp:cNvPr id="0" name=""/>
        <dsp:cNvSpPr/>
      </dsp:nvSpPr>
      <dsp:spPr>
        <a:xfrm>
          <a:off x="0" y="3004537"/>
          <a:ext cx="8229600" cy="779805"/>
        </a:xfrm>
        <a:prstGeom prst="roundRect">
          <a:avLst/>
        </a:prstGeom>
        <a:solidFill>
          <a:srgbClr val="00206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3100" b="1" kern="1200" dirty="0" smtClean="0"/>
            <a:t>控制论和系统论</a:t>
          </a:r>
          <a:endParaRPr lang="en-US" sz="3100" b="1" kern="1200" dirty="0"/>
        </a:p>
      </dsp:txBody>
      <dsp:txXfrm>
        <a:off x="38067" y="3042604"/>
        <a:ext cx="8153466" cy="7036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BEFCB-D9C0-4BA4-ADFF-775BEC1583FD}">
      <dsp:nvSpPr>
        <dsp:cNvPr id="0" name=""/>
        <dsp:cNvSpPr/>
      </dsp:nvSpPr>
      <dsp:spPr>
        <a:xfrm>
          <a:off x="617219" y="0"/>
          <a:ext cx="6995160" cy="4227952"/>
        </a:xfrm>
        <a:prstGeom prst="rightArrow">
          <a:avLst/>
        </a:prstGeom>
        <a:solidFill>
          <a:schemeClr val="accent5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D272058B-DDAD-4AB0-A062-4A0173C33779}">
      <dsp:nvSpPr>
        <dsp:cNvPr id="0" name=""/>
        <dsp:cNvSpPr/>
      </dsp:nvSpPr>
      <dsp:spPr>
        <a:xfrm>
          <a:off x="0" y="1268385"/>
          <a:ext cx="2468880" cy="1691180"/>
        </a:xfrm>
        <a:prstGeom prst="roundRect">
          <a:avLst/>
        </a:prstGeom>
        <a:solidFill>
          <a:srgbClr val="00206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1" kern="1200" dirty="0" smtClean="0"/>
            <a:t>地理环境决定论</a:t>
          </a:r>
          <a:endParaRPr lang="zh-CN" altLang="en-US" sz="3600" kern="1200" dirty="0"/>
        </a:p>
      </dsp:txBody>
      <dsp:txXfrm>
        <a:off x="82557" y="1350942"/>
        <a:ext cx="2303766" cy="1526066"/>
      </dsp:txXfrm>
    </dsp:sp>
    <dsp:sp modelId="{611A6ED9-EB1B-4621-99BF-1D9C5E664F49}">
      <dsp:nvSpPr>
        <dsp:cNvPr id="0" name=""/>
        <dsp:cNvSpPr/>
      </dsp:nvSpPr>
      <dsp:spPr>
        <a:xfrm>
          <a:off x="2880359" y="1268385"/>
          <a:ext cx="2468880" cy="1691180"/>
        </a:xfrm>
        <a:prstGeom prst="roundRect">
          <a:avLst/>
        </a:prstGeom>
        <a:solidFill>
          <a:srgbClr val="00206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1" kern="1200" smtClean="0"/>
            <a:t>或然论（可能论）</a:t>
          </a:r>
          <a:endParaRPr lang="zh-CN" altLang="en-US" sz="3600" kern="1200" dirty="0"/>
        </a:p>
      </dsp:txBody>
      <dsp:txXfrm>
        <a:off x="2962916" y="1350942"/>
        <a:ext cx="2303766" cy="1526066"/>
      </dsp:txXfrm>
    </dsp:sp>
    <dsp:sp modelId="{C7D7C807-3D74-4F26-B255-DAFD2E14C155}">
      <dsp:nvSpPr>
        <dsp:cNvPr id="0" name=""/>
        <dsp:cNvSpPr/>
      </dsp:nvSpPr>
      <dsp:spPr>
        <a:xfrm>
          <a:off x="5760720" y="1268385"/>
          <a:ext cx="2468880" cy="1691180"/>
        </a:xfrm>
        <a:prstGeom prst="roundRect">
          <a:avLst/>
        </a:prstGeom>
        <a:solidFill>
          <a:srgbClr val="00206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1" kern="1200" smtClean="0"/>
            <a:t>协调论</a:t>
          </a:r>
          <a:endParaRPr lang="zh-CN" altLang="en-US" sz="3600" kern="1200" dirty="0"/>
        </a:p>
      </dsp:txBody>
      <dsp:txXfrm>
        <a:off x="5843277" y="1350942"/>
        <a:ext cx="2303766" cy="15260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AA2249-5ED9-4504-9FCF-0660F6831E7C}">
      <dsp:nvSpPr>
        <dsp:cNvPr id="0" name=""/>
        <dsp:cNvSpPr/>
      </dsp:nvSpPr>
      <dsp:spPr>
        <a:xfrm>
          <a:off x="0" y="400475"/>
          <a:ext cx="8229600" cy="18720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3200" b="1" kern="1200" dirty="0" smtClean="0">
              <a:effectLst/>
            </a:rPr>
            <a:t>自然环境创造了多种可能性，人类在创造其居住地时，</a:t>
          </a:r>
          <a:r>
            <a:rPr lang="zh-CN" altLang="en-US" sz="3200" b="1" kern="1200" dirty="0" smtClean="0">
              <a:effectLst/>
            </a:rPr>
            <a:t>需</a:t>
          </a:r>
          <a:r>
            <a:rPr lang="zh-CN" sz="3200" b="1" kern="1200" dirty="0" smtClean="0">
              <a:solidFill>
                <a:srgbClr val="FF0000"/>
              </a:solidFill>
              <a:effectLst/>
            </a:rPr>
            <a:t>按其需要、愿望和能力选择性</a:t>
          </a:r>
          <a:r>
            <a:rPr lang="zh-CN" sz="3200" b="1" kern="1200" dirty="0" smtClean="0">
              <a:effectLst/>
            </a:rPr>
            <a:t>地利用这些可能性；</a:t>
          </a:r>
          <a:endParaRPr lang="zh-CN" sz="3200" b="1" kern="1200" dirty="0">
            <a:effectLst/>
          </a:endParaRPr>
        </a:p>
      </dsp:txBody>
      <dsp:txXfrm>
        <a:off x="91384" y="491859"/>
        <a:ext cx="8046832" cy="1689232"/>
      </dsp:txXfrm>
    </dsp:sp>
    <dsp:sp modelId="{2129A015-BB5D-457D-8AC3-501811FCD232}">
      <dsp:nvSpPr>
        <dsp:cNvPr id="0" name=""/>
        <dsp:cNvSpPr/>
      </dsp:nvSpPr>
      <dsp:spPr>
        <a:xfrm>
          <a:off x="0" y="2364635"/>
          <a:ext cx="8229600" cy="18720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3200" b="1" kern="1200" dirty="0" smtClean="0">
              <a:effectLst/>
            </a:rPr>
            <a:t>“心理因素是人与自然的媒介和一切行为的指导者”，“自然是固定的，人文是无定的，两者之间的关系常随时代而变化”（白吕纳）</a:t>
          </a:r>
          <a:endParaRPr lang="zh-CN" sz="3200" b="1" kern="1200" dirty="0">
            <a:effectLst/>
          </a:endParaRPr>
        </a:p>
      </dsp:txBody>
      <dsp:txXfrm>
        <a:off x="91384" y="2456019"/>
        <a:ext cx="8046832" cy="168923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2BA43-2F76-4100-A864-CAB68BA16DF6}">
      <dsp:nvSpPr>
        <dsp:cNvPr id="0" name=""/>
        <dsp:cNvSpPr/>
      </dsp:nvSpPr>
      <dsp:spPr>
        <a:xfrm>
          <a:off x="0" y="1637"/>
          <a:ext cx="8229600" cy="153109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/>
            <a:t>人类命运与自然环境密切相关，要保护人类必须首先保护自然，人类与自然的关系必须是和谐的关系。</a:t>
          </a:r>
          <a:endParaRPr lang="zh-CN" altLang="en-US" sz="2800" b="1" kern="1200" dirty="0"/>
        </a:p>
      </dsp:txBody>
      <dsp:txXfrm>
        <a:off x="74742" y="76379"/>
        <a:ext cx="8080116" cy="1381613"/>
      </dsp:txXfrm>
    </dsp:sp>
    <dsp:sp modelId="{66D3063E-6715-4114-9661-04FDE98BA340}">
      <dsp:nvSpPr>
        <dsp:cNvPr id="0" name=""/>
        <dsp:cNvSpPr/>
      </dsp:nvSpPr>
      <dsp:spPr>
        <a:xfrm>
          <a:off x="0" y="1543325"/>
          <a:ext cx="8229600" cy="120999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/>
            <a:t>人类若破坏自然生态系统，会招致自然的无情报复。</a:t>
          </a:r>
          <a:endParaRPr lang="zh-CN" altLang="en-US" sz="2800" b="1" kern="1200" dirty="0"/>
        </a:p>
      </dsp:txBody>
      <dsp:txXfrm>
        <a:off x="59067" y="1602392"/>
        <a:ext cx="8111466" cy="1091862"/>
      </dsp:txXfrm>
    </dsp:sp>
    <dsp:sp modelId="{4F5C261F-CD40-4936-B161-E6FDBD2EAB1E}">
      <dsp:nvSpPr>
        <dsp:cNvPr id="0" name=""/>
        <dsp:cNvSpPr/>
      </dsp:nvSpPr>
      <dsp:spPr>
        <a:xfrm>
          <a:off x="0" y="2763911"/>
          <a:ext cx="8229600" cy="163501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/>
            <a:t>在改变或“破坏”的时候，从自然地理环境整体观念出发，通过生态建设以建立新的生态平衡，是决定地理环境发生有利或不利反馈的关键。</a:t>
          </a:r>
          <a:endParaRPr lang="zh-CN" altLang="en-US" sz="2800" b="1" kern="1200" dirty="0"/>
        </a:p>
      </dsp:txBody>
      <dsp:txXfrm>
        <a:off x="79815" y="2843726"/>
        <a:ext cx="8069970" cy="147538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44AC88-0CF2-44A2-9CD9-3386C6520F11}">
      <dsp:nvSpPr>
        <dsp:cNvPr id="0" name=""/>
        <dsp:cNvSpPr/>
      </dsp:nvSpPr>
      <dsp:spPr>
        <a:xfrm>
          <a:off x="0" y="400256"/>
          <a:ext cx="8229600" cy="3465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520700" rIns="638708" bIns="227584" numCol="1" spcCol="1270" anchor="t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dirty="0" smtClean="0"/>
            <a:t>地域的综合分异规律</a:t>
          </a:r>
          <a:endParaRPr lang="zh-CN" altLang="en-US" sz="3200" kern="1200" dirty="0"/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dirty="0" smtClean="0"/>
            <a:t>综合地域单位的划分</a:t>
          </a:r>
          <a:endParaRPr lang="zh-CN" altLang="en-US" sz="3200" kern="1200" dirty="0"/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dirty="0" smtClean="0"/>
            <a:t>自然资源的综合评价</a:t>
          </a:r>
          <a:endParaRPr lang="zh-CN" altLang="en-US" sz="3200" kern="1200" dirty="0"/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dirty="0" smtClean="0"/>
            <a:t>人类与地理环境关系的综合分析</a:t>
          </a:r>
          <a:endParaRPr lang="zh-CN" altLang="en-US" sz="3200" kern="1200" dirty="0"/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dirty="0" smtClean="0"/>
            <a:t>区域开发利用和综合规划</a:t>
          </a:r>
          <a:endParaRPr lang="zh-CN" altLang="en-US" sz="3200" kern="1200" dirty="0"/>
        </a:p>
      </dsp:txBody>
      <dsp:txXfrm>
        <a:off x="0" y="400256"/>
        <a:ext cx="8229600" cy="3465000"/>
      </dsp:txXfrm>
    </dsp:sp>
    <dsp:sp modelId="{06E0646C-9BD3-4779-9E0F-C4DB4CA0DA67}">
      <dsp:nvSpPr>
        <dsp:cNvPr id="0" name=""/>
        <dsp:cNvSpPr/>
      </dsp:nvSpPr>
      <dsp:spPr>
        <a:xfrm>
          <a:off x="411480" y="31256"/>
          <a:ext cx="5760720" cy="7380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b="1" kern="1200" dirty="0" smtClean="0"/>
            <a:t>综合地理学的研究领域：</a:t>
          </a:r>
          <a:endParaRPr lang="zh-CN" altLang="en-US" sz="3200" kern="1200" dirty="0"/>
        </a:p>
      </dsp:txBody>
      <dsp:txXfrm>
        <a:off x="447506" y="67282"/>
        <a:ext cx="5688668" cy="66594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9A9A9B-125F-4A55-87E3-4D852E5EA529}">
      <dsp:nvSpPr>
        <dsp:cNvPr id="0" name=""/>
        <dsp:cNvSpPr/>
      </dsp:nvSpPr>
      <dsp:spPr>
        <a:xfrm>
          <a:off x="0" y="6239"/>
          <a:ext cx="5709320" cy="90909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b="1" i="0" kern="1200" dirty="0" smtClean="0"/>
            <a:t>1.1 </a:t>
          </a:r>
          <a:r>
            <a:rPr lang="zh-CN" altLang="en-US" sz="3600" b="1" i="0" kern="1200" dirty="0" smtClean="0"/>
            <a:t>地理学</a:t>
          </a:r>
          <a:r>
            <a:rPr lang="zh-CN" altLang="en-US" sz="3600" b="1" i="0" kern="1200" dirty="0" smtClean="0"/>
            <a:t>的研究对象</a:t>
          </a:r>
          <a:endParaRPr lang="zh-CN" altLang="en-US" sz="3600" b="1" i="0" kern="1200" dirty="0"/>
        </a:p>
      </dsp:txBody>
      <dsp:txXfrm>
        <a:off x="44378" y="50617"/>
        <a:ext cx="5620564" cy="820334"/>
      </dsp:txXfrm>
    </dsp:sp>
    <dsp:sp modelId="{9720416E-B362-45A1-B8F5-9064DC9DCD68}">
      <dsp:nvSpPr>
        <dsp:cNvPr id="0" name=""/>
        <dsp:cNvSpPr/>
      </dsp:nvSpPr>
      <dsp:spPr>
        <a:xfrm>
          <a:off x="0" y="1021889"/>
          <a:ext cx="5709320" cy="90909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b="1" kern="1200" dirty="0" smtClean="0"/>
            <a:t>1.2 </a:t>
          </a:r>
          <a:r>
            <a:rPr lang="zh-CN" altLang="en-US" sz="3600" b="1" kern="1200" dirty="0" smtClean="0"/>
            <a:t>地理学</a:t>
          </a:r>
          <a:r>
            <a:rPr lang="zh-CN" altLang="en-US" sz="3600" b="1" kern="1200" dirty="0" smtClean="0"/>
            <a:t>的基本理论</a:t>
          </a:r>
          <a:endParaRPr lang="zh-CN" altLang="en-US" sz="3600" b="1" kern="1200" dirty="0"/>
        </a:p>
      </dsp:txBody>
      <dsp:txXfrm>
        <a:off x="44378" y="1066267"/>
        <a:ext cx="5620564" cy="820334"/>
      </dsp:txXfrm>
    </dsp:sp>
    <dsp:sp modelId="{5EFF7145-1588-4AA7-A18E-6FA6B3EE808E}">
      <dsp:nvSpPr>
        <dsp:cNvPr id="0" name=""/>
        <dsp:cNvSpPr/>
      </dsp:nvSpPr>
      <dsp:spPr>
        <a:xfrm>
          <a:off x="0" y="2037540"/>
          <a:ext cx="5709320" cy="90909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b="1" kern="1200" dirty="0" smtClean="0"/>
            <a:t>1.3 </a:t>
          </a:r>
          <a:r>
            <a:rPr lang="zh-CN" altLang="en-US" sz="3600" b="1" kern="1200" dirty="0" smtClean="0"/>
            <a:t>地理学</a:t>
          </a:r>
          <a:r>
            <a:rPr lang="zh-CN" altLang="en-US" sz="3600" b="1" kern="1200" dirty="0" smtClean="0"/>
            <a:t>的学科体系</a:t>
          </a:r>
          <a:endParaRPr lang="zh-CN" altLang="en-US" sz="3600" b="1" kern="1200" dirty="0"/>
        </a:p>
      </dsp:txBody>
      <dsp:txXfrm>
        <a:off x="44378" y="2081918"/>
        <a:ext cx="5620564" cy="820334"/>
      </dsp:txXfrm>
    </dsp:sp>
    <dsp:sp modelId="{69E48963-CFCE-40A7-A821-37C547C222C7}">
      <dsp:nvSpPr>
        <dsp:cNvPr id="0" name=""/>
        <dsp:cNvSpPr/>
      </dsp:nvSpPr>
      <dsp:spPr>
        <a:xfrm>
          <a:off x="0" y="3053190"/>
          <a:ext cx="5709320" cy="90909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b="1" kern="1200" dirty="0" smtClean="0"/>
            <a:t>1.4 </a:t>
          </a:r>
          <a:r>
            <a:rPr lang="zh-CN" altLang="en-US" sz="3600" b="1" kern="1200" dirty="0" smtClean="0"/>
            <a:t>地理学</a:t>
          </a:r>
          <a:r>
            <a:rPr lang="zh-CN" altLang="en-US" sz="3600" b="1" kern="1200" dirty="0" smtClean="0"/>
            <a:t>的邻接科学</a:t>
          </a:r>
          <a:endParaRPr lang="zh-CN" altLang="en-US" sz="3600" b="1" kern="1200" dirty="0"/>
        </a:p>
      </dsp:txBody>
      <dsp:txXfrm>
        <a:off x="44378" y="3097568"/>
        <a:ext cx="5620564" cy="8203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FF24074E-8571-49CC-BA25-EBCC21C6EF69}" type="datetimeFigureOut">
              <a:rPr lang="zh-CN" altLang="en-US"/>
              <a:pPr>
                <a:defRPr/>
              </a:pPr>
              <a:t>2018/9/25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9AC9AE2A-D2F4-464F-93B4-5E43535BE30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78872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9939" name="Rectangl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zh-CN" smtClean="0"/>
          </a:p>
        </p:txBody>
      </p:sp>
      <p:sp>
        <p:nvSpPr>
          <p:cNvPr id="39940" name="Rectangle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90E27AC-7D2B-402F-B675-5482819260DD}" type="slidenum">
              <a:rPr lang="en-US" altLang="zh-CN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zh-CN" altLang="zh-CN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7FF86B-F234-4598-9929-4766AFF6EA29}" type="datetimeFigureOut">
              <a:rPr lang="zh-CN" altLang="en-US"/>
              <a:pPr>
                <a:defRPr/>
              </a:pPr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3A5B5C-3F5E-49D6-885E-4B0FF9BECEE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93B211-4B16-4D9B-94CA-19DD5695FC84}" type="datetimeFigureOut">
              <a:rPr lang="zh-CN" altLang="en-US"/>
              <a:pPr>
                <a:defRPr/>
              </a:pPr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7137F3-9611-4865-A3BD-A92DF5A0E10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D04F39-2836-4AA7-9413-0DA7344B15F9}" type="datetimeFigureOut">
              <a:rPr lang="zh-CN" altLang="en-US"/>
              <a:pPr>
                <a:defRPr/>
              </a:pPr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65732C-4932-4E0D-BE94-99BFAF03CDE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latin typeface="黑体" pitchFamily="49" charset="-122"/>
                <a:ea typeface="黑体" pitchFamily="49" charset="-122"/>
              </a:defRPr>
            </a:lvl1pPr>
            <a:extLst/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sz="quarter" idx="13"/>
          </p:nvPr>
        </p:nvSpPr>
        <p:spPr>
          <a:xfrm>
            <a:off x="609600" y="1803400"/>
            <a:ext cx="8153400" cy="4368800"/>
          </a:xfrm>
          <a:ln>
            <a:noFill/>
          </a:ln>
        </p:spPr>
        <p:txBody>
          <a:bodyPr/>
          <a:lstStyle>
            <a:lvl1pPr>
              <a:defRPr b="1">
                <a:latin typeface="宋体" pitchFamily="2" charset="-122"/>
                <a:ea typeface="宋体" pitchFamily="2" charset="-122"/>
              </a:defRPr>
            </a:lvl1pPr>
            <a:lvl2pPr>
              <a:defRPr b="1">
                <a:latin typeface="宋体" pitchFamily="2" charset="-122"/>
                <a:ea typeface="宋体" pitchFamily="2" charset="-122"/>
              </a:defRPr>
            </a:lvl2pPr>
            <a:lvl3pPr>
              <a:defRPr b="1">
                <a:latin typeface="宋体" pitchFamily="2" charset="-122"/>
                <a:ea typeface="宋体" pitchFamily="2" charset="-122"/>
              </a:defRPr>
            </a:lvl3pPr>
            <a:lvl4pPr>
              <a:defRPr b="1">
                <a:latin typeface="宋体" pitchFamily="2" charset="-122"/>
                <a:ea typeface="宋体" pitchFamily="2" charset="-122"/>
              </a:defRPr>
            </a:lvl4pPr>
            <a:lvl5pPr>
              <a:defRPr b="1">
                <a:latin typeface="宋体" pitchFamily="2" charset="-122"/>
                <a:ea typeface="宋体" pitchFamily="2" charset="-122"/>
              </a:defRPr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/>
          </a:p>
        </p:txBody>
      </p:sp>
      <p:sp>
        <p:nvSpPr>
          <p:cNvPr id="4" name="Rectangl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E4606EA6-EFEA-4C30-9264-4F9291A5780D}" type="datetime1">
              <a:rPr lang="zh-CN" altLang="en-US"/>
              <a:pPr>
                <a:defRPr/>
              </a:pPr>
              <a:t>2018/9/25</a:t>
            </a:fld>
            <a:endParaRPr lang="zh-CN"/>
          </a:p>
        </p:txBody>
      </p:sp>
      <p:sp>
        <p:nvSpPr>
          <p:cNvPr id="5" name="Rectangle 3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zh-CN"/>
          </a:p>
        </p:txBody>
      </p:sp>
      <p:sp>
        <p:nvSpPr>
          <p:cNvPr id="6" name="Rectangle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algn="ctr">
              <a:defRPr sz="1400" b="1"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655C158B-0A8E-477A-9832-629C26A59541}" type="slidenum">
              <a:rPr lang="en-US" altLang="zh-CN"/>
              <a:pPr>
                <a:defRPr/>
              </a:pPr>
              <a:t>‹#›</a:t>
            </a:fld>
            <a:endParaRPr lang="zh-C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1565275"/>
            <a:ext cx="500063" cy="0"/>
          </a:xfrm>
          <a:prstGeom prst="line">
            <a:avLst/>
          </a:prstGeom>
          <a:ln w="279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642938" y="1565275"/>
            <a:ext cx="8501062" cy="0"/>
          </a:xfrm>
          <a:prstGeom prst="line">
            <a:avLst/>
          </a:prstGeom>
          <a:ln w="2794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4000" b="1"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736749"/>
            <a:ext cx="8229600" cy="4525963"/>
          </a:xfrm>
        </p:spPr>
        <p:txBody>
          <a:bodyPr/>
          <a:lstStyle>
            <a:lvl1pPr>
              <a:buClr>
                <a:schemeClr val="tx2"/>
              </a:buClr>
              <a:buSzPct val="79000"/>
              <a:buFont typeface="Wingdings" pitchFamily="2" charset="2"/>
              <a:buChar char="p"/>
              <a:defRPr b="1"/>
            </a:lvl1pPr>
            <a:lvl2pPr>
              <a:buClr>
                <a:schemeClr val="accent6">
                  <a:lumMod val="50000"/>
                </a:schemeClr>
              </a:buClr>
              <a:buSzPct val="90000"/>
              <a:buFont typeface="Arial" pitchFamily="34" charset="0"/>
              <a:buChar char="□"/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1428750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0" y="1285875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1143000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0" y="1009650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0" y="857250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6"/>
          <p:cNvSpPr/>
          <p:nvPr userDrawn="1"/>
        </p:nvSpPr>
        <p:spPr>
          <a:xfrm>
            <a:off x="0" y="1647825"/>
            <a:ext cx="9144000" cy="85725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/>
          </a:p>
        </p:txBody>
      </p:sp>
      <p:sp>
        <p:nvSpPr>
          <p:cNvPr id="11" name="Rectangle 7"/>
          <p:cNvSpPr/>
          <p:nvPr userDrawn="1"/>
        </p:nvSpPr>
        <p:spPr>
          <a:xfrm>
            <a:off x="0" y="1704975"/>
            <a:ext cx="1295400" cy="1081088"/>
          </a:xfrm>
          <a:prstGeom prst="rect">
            <a:avLst/>
          </a:prstGeom>
          <a:solidFill>
            <a:srgbClr val="C000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/>
          </a:p>
        </p:txBody>
      </p:sp>
      <p:sp>
        <p:nvSpPr>
          <p:cNvPr id="12" name="Rectangle 8"/>
          <p:cNvSpPr/>
          <p:nvPr userDrawn="1"/>
        </p:nvSpPr>
        <p:spPr>
          <a:xfrm>
            <a:off x="1371600" y="1704975"/>
            <a:ext cx="7772400" cy="1081088"/>
          </a:xfrm>
          <a:prstGeom prst="rect">
            <a:avLst/>
          </a:prstGeom>
          <a:solidFill>
            <a:srgbClr val="00B0F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371600" y="1704975"/>
            <a:ext cx="7620000" cy="742950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algn="l" eaLnBrk="1" latinLnBrk="0" hangingPunct="1">
              <a:buNone/>
              <a:defRPr kumimoji="0" lang="zh-CN" sz="4400" b="0" cap="none">
                <a:solidFill>
                  <a:srgbClr val="FFFFFF"/>
                </a:solidFill>
              </a:defRPr>
            </a:lvl1pPr>
            <a:extLst/>
          </a:lstStyle>
          <a:p>
            <a:pPr fontAlgn="auto">
              <a:spcAft>
                <a:spcPts val="0"/>
              </a:spcAft>
              <a:defRPr/>
            </a:pP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  <a:cs typeface="+mj-cs"/>
            </a:endParaRPr>
          </a:p>
        </p:txBody>
      </p:sp>
      <p:pic>
        <p:nvPicPr>
          <p:cNvPr id="14" name="Picture 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4805" y="745327"/>
            <a:ext cx="876733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cxnSp>
        <p:nvCxnSpPr>
          <p:cNvPr id="15" name="直接连接符 14"/>
          <p:cNvCxnSpPr/>
          <p:nvPr userDrawn="1"/>
        </p:nvCxnSpPr>
        <p:spPr>
          <a:xfrm>
            <a:off x="0" y="142875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 userDrawn="1"/>
        </p:nvCxnSpPr>
        <p:spPr>
          <a:xfrm>
            <a:off x="0" y="295275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0" y="428625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0" y="571500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0" y="714375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0" y="1571625"/>
            <a:ext cx="9144000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/>
          <p:cNvSpPr>
            <a:spLocks noGrp="1"/>
          </p:cNvSpPr>
          <p:nvPr>
            <p:ph type="body" idx="13"/>
          </p:nvPr>
        </p:nvSpPr>
        <p:spPr>
          <a:xfrm>
            <a:off x="1785918" y="3317089"/>
            <a:ext cx="7123113" cy="1254919"/>
          </a:xfrm>
        </p:spPr>
        <p:txBody>
          <a:bodyPr/>
          <a:lstStyle>
            <a:lvl1pPr algn="r" eaLnBrk="1" latinLnBrk="0" hangingPunct="1">
              <a:buNone/>
              <a:defRPr kumimoji="0" lang="zh-CN" sz="28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1pPr>
            <a:lvl2pPr eaLnBrk="1" latinLnBrk="0" hangingPunct="1">
              <a:buNone/>
              <a:defRPr kumimoji="0" lang="zh-CN" sz="1800">
                <a:solidFill>
                  <a:schemeClr val="tx1">
                    <a:tint val="75000"/>
                  </a:schemeClr>
                </a:solidFill>
              </a:defRPr>
            </a:lvl2pPr>
            <a:lvl3pPr eaLnBrk="1" latinLnBrk="0" hangingPunct="1">
              <a:buNone/>
              <a:defRPr kumimoji="0" lang="zh-CN" sz="1600">
                <a:solidFill>
                  <a:schemeClr val="tx1">
                    <a:tint val="75000"/>
                  </a:schemeClr>
                </a:solidFill>
              </a:defRPr>
            </a:lvl3pPr>
            <a:lvl4pPr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4pPr>
            <a:lvl5pPr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357290" y="1745453"/>
            <a:ext cx="7500990" cy="969167"/>
          </a:xfrm>
        </p:spPr>
        <p:txBody>
          <a:bodyPr>
            <a:normAutofit/>
          </a:bodyPr>
          <a:lstStyle>
            <a:lvl1pPr algn="l">
              <a:defRPr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0" y="1428750"/>
            <a:ext cx="500063" cy="0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642938" y="1428750"/>
            <a:ext cx="8501062" cy="0"/>
          </a:xfrm>
          <a:prstGeom prst="line">
            <a:avLst/>
          </a:prstGeom>
          <a:ln w="1270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4000" b="1"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buClr>
                <a:schemeClr val="tx2"/>
              </a:buClr>
              <a:buSzPct val="80000"/>
              <a:buFont typeface="Wingdings" pitchFamily="2" charset="2"/>
              <a:buChar char="p"/>
              <a:defRPr sz="2800" b="1"/>
            </a:lvl1pPr>
            <a:lvl2pPr>
              <a:defRPr sz="2400" b="1"/>
            </a:lvl2pPr>
            <a:lvl3pPr>
              <a:defRPr sz="2000" b="1"/>
            </a:lvl3pPr>
            <a:lvl4pPr>
              <a:defRPr sz="1800" b="1"/>
            </a:lvl4pPr>
            <a:lvl5pPr>
              <a:defRPr sz="1800" b="1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B7D711-34BB-43CD-9CBF-E20CDA31B8DA}" type="datetimeFigureOut">
              <a:rPr lang="zh-CN" altLang="en-US"/>
              <a:pPr>
                <a:defRPr/>
              </a:pPr>
              <a:t>2018/9/25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DF24C9-4344-4609-B9C0-E1DFC1ACD6E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68" y="4093"/>
            <a:ext cx="9151268" cy="6853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346646"/>
            <a:ext cx="7272808" cy="634082"/>
          </a:xfrm>
        </p:spPr>
        <p:txBody>
          <a:bodyPr/>
          <a:lstStyle>
            <a:lvl1pPr algn="l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/>
          <p:nvPr userDrawn="1"/>
        </p:nvSpPr>
        <p:spPr>
          <a:xfrm>
            <a:off x="0" y="5103813"/>
            <a:ext cx="1295400" cy="1111250"/>
          </a:xfrm>
          <a:prstGeom prst="rect">
            <a:avLst/>
          </a:prstGeom>
          <a:solidFill>
            <a:srgbClr val="FF00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/>
          </a:p>
        </p:txBody>
      </p:sp>
      <p:sp>
        <p:nvSpPr>
          <p:cNvPr id="4" name="Rectangle 8"/>
          <p:cNvSpPr/>
          <p:nvPr userDrawn="1"/>
        </p:nvSpPr>
        <p:spPr>
          <a:xfrm>
            <a:off x="1371600" y="5103813"/>
            <a:ext cx="7772400" cy="1111250"/>
          </a:xfrm>
          <a:prstGeom prst="rect">
            <a:avLst/>
          </a:prstGeom>
          <a:solidFill>
            <a:srgbClr val="00B0F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/>
          </a:p>
        </p:txBody>
      </p:sp>
      <p:sp>
        <p:nvSpPr>
          <p:cNvPr id="6" name="Title 1"/>
          <p:cNvSpPr txBox="1">
            <a:spLocks/>
          </p:cNvSpPr>
          <p:nvPr userDrawn="1"/>
        </p:nvSpPr>
        <p:spPr>
          <a:xfrm>
            <a:off x="1371600" y="5103813"/>
            <a:ext cx="7620000" cy="657225"/>
          </a:xfrm>
          <a:prstGeom prst="rect">
            <a:avLst/>
          </a:prstGeom>
        </p:spPr>
        <p:txBody>
          <a:bodyPr anchor="ctr">
            <a:normAutofit fontScale="92500" lnSpcReduction="10000"/>
          </a:bodyPr>
          <a:lstStyle>
            <a:lvl1pPr algn="l" eaLnBrk="1" latinLnBrk="0" hangingPunct="1">
              <a:buNone/>
              <a:defRPr kumimoji="0" lang="zh-CN" sz="4400" b="0" cap="none">
                <a:solidFill>
                  <a:srgbClr val="FFFFFF"/>
                </a:solidFill>
              </a:defRPr>
            </a:lvl1pPr>
            <a:extLst/>
          </a:lstStyle>
          <a:p>
            <a:pPr fontAlgn="auto">
              <a:spcAft>
                <a:spcPts val="0"/>
              </a:spcAft>
              <a:defRPr/>
            </a:pP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  <a:cs typeface="+mj-cs"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idx="13"/>
          </p:nvPr>
        </p:nvSpPr>
        <p:spPr>
          <a:xfrm>
            <a:off x="1785918" y="3357562"/>
            <a:ext cx="7123113" cy="1652583"/>
          </a:xfrm>
        </p:spPr>
        <p:txBody>
          <a:bodyPr>
            <a:normAutofit/>
          </a:bodyPr>
          <a:lstStyle>
            <a:lvl1pPr algn="r" eaLnBrk="1" latinLnBrk="0" hangingPunct="1">
              <a:buNone/>
              <a:defRPr kumimoji="0" lang="zh-CN" sz="4400" b="1">
                <a:solidFill>
                  <a:schemeClr val="tx1"/>
                </a:solidFill>
                <a:latin typeface="黑体" pitchFamily="49" charset="-122"/>
                <a:ea typeface="黑体" pitchFamily="49" charset="-122"/>
              </a:defRPr>
            </a:lvl1pPr>
            <a:lvl2pPr eaLnBrk="1" latinLnBrk="0" hangingPunct="1">
              <a:buNone/>
              <a:defRPr kumimoji="0" lang="zh-CN" sz="1800">
                <a:solidFill>
                  <a:schemeClr val="tx1">
                    <a:tint val="75000"/>
                  </a:schemeClr>
                </a:solidFill>
              </a:defRPr>
            </a:lvl2pPr>
            <a:lvl3pPr eaLnBrk="1" latinLnBrk="0" hangingPunct="1">
              <a:buNone/>
              <a:defRPr kumimoji="0" lang="zh-CN" sz="1600">
                <a:solidFill>
                  <a:schemeClr val="tx1">
                    <a:tint val="75000"/>
                  </a:schemeClr>
                </a:solidFill>
              </a:defRPr>
            </a:lvl3pPr>
            <a:lvl4pPr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4pPr>
            <a:lvl5pPr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EAF566-E141-4BD8-A7A3-658B98BECD17}" type="datetimeFigureOut">
              <a:rPr lang="zh-CN" altLang="en-US"/>
              <a:pPr>
                <a:defRPr/>
              </a:pPr>
              <a:t>2018/9/25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418EE5-DECB-451F-8367-0C508606582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FED9EF-FD5F-4B24-B48D-42D337DF8158}" type="datetimeFigureOut">
              <a:rPr lang="zh-CN" altLang="en-US"/>
              <a:pPr>
                <a:defRPr/>
              </a:pPr>
              <a:t>2018/9/25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78B3B9-F2EC-4029-8BC5-3379460FB86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4594CD6-8485-43C1-8510-02C330967743}" type="datetimeFigureOut">
              <a:rPr lang="zh-CN" altLang="en-US"/>
              <a:pPr>
                <a:defRPr/>
              </a:pPr>
              <a:t>2018/9/25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2D75AA0C-36DD-42EA-849C-52FED7CAF0C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7" r:id="rId2"/>
    <p:sldLayoutId id="2147483708" r:id="rId3"/>
    <p:sldLayoutId id="2147483709" r:id="rId4"/>
    <p:sldLayoutId id="2147483701" r:id="rId5"/>
    <p:sldLayoutId id="2147483702" r:id="rId6"/>
    <p:sldLayoutId id="2147483710" r:id="rId7"/>
    <p:sldLayoutId id="2147483703" r:id="rId8"/>
    <p:sldLayoutId id="2147483704" r:id="rId9"/>
    <p:sldLayoutId id="2147483705" r:id="rId10"/>
    <p:sldLayoutId id="2147483706" r:id="rId11"/>
    <p:sldLayoutId id="2147483711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 dirty="0" smtClean="0"/>
          </a:p>
          <a:p>
            <a:r>
              <a:rPr lang="zh-CN" altLang="en-US" dirty="0" smtClean="0"/>
              <a:t>遥感信息工程学院  唐雪华</a:t>
            </a:r>
          </a:p>
        </p:txBody>
      </p:sp>
      <p:sp>
        <p:nvSpPr>
          <p:cNvPr id="4" name="Rectang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自然地理学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内容概要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4294967295"/>
          </p:nvPr>
        </p:nvSpPr>
        <p:spPr>
          <a:xfrm>
            <a:off x="374848" y="1135285"/>
            <a:ext cx="8229600" cy="4525963"/>
          </a:xfrm>
        </p:spPr>
        <p:txBody>
          <a:bodyPr/>
          <a:lstStyle/>
          <a:p>
            <a:r>
              <a:rPr lang="zh-CN" altLang="en-US" b="1" dirty="0" smtClean="0"/>
              <a:t>绪论</a:t>
            </a:r>
          </a:p>
          <a:p>
            <a:r>
              <a:rPr lang="zh-CN" altLang="en-US" b="1" dirty="0" smtClean="0"/>
              <a:t>地球</a:t>
            </a:r>
          </a:p>
          <a:p>
            <a:r>
              <a:rPr lang="zh-CN" altLang="en-US" b="1" dirty="0" smtClean="0"/>
              <a:t>地壳（岩石圈）</a:t>
            </a:r>
          </a:p>
          <a:p>
            <a:r>
              <a:rPr lang="zh-CN" altLang="en-US" b="1" dirty="0" smtClean="0"/>
              <a:t>大气和气候（大气圈）</a:t>
            </a:r>
          </a:p>
          <a:p>
            <a:r>
              <a:rPr lang="zh-CN" altLang="en-US" b="1" dirty="0" smtClean="0"/>
              <a:t>海洋和陆地水（水圈）</a:t>
            </a:r>
          </a:p>
          <a:p>
            <a:r>
              <a:rPr lang="zh-CN" altLang="en-US" b="1" dirty="0" smtClean="0"/>
              <a:t>地貌</a:t>
            </a:r>
          </a:p>
          <a:p>
            <a:r>
              <a:rPr lang="zh-CN" altLang="en-US" b="1" dirty="0" smtClean="0"/>
              <a:t>土壤圈</a:t>
            </a:r>
          </a:p>
          <a:p>
            <a:r>
              <a:rPr lang="zh-CN" altLang="en-US" b="1" dirty="0" smtClean="0"/>
              <a:t>生物群落与生态系统（生物圈）</a:t>
            </a:r>
          </a:p>
          <a:p>
            <a:r>
              <a:rPr lang="zh-CN" altLang="en-US" b="1" dirty="0" smtClean="0"/>
              <a:t>自然综合地理</a:t>
            </a:r>
          </a:p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23774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对于高度的理解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rgbClr val="0000FF"/>
                </a:solidFill>
              </a:rPr>
              <a:t>短</a:t>
            </a:r>
            <a:r>
              <a:rPr lang="zh-CN" altLang="en-US" dirty="0" smtClean="0">
                <a:solidFill>
                  <a:srgbClr val="0000FF"/>
                </a:solidFill>
              </a:rPr>
              <a:t>航线飞机</a:t>
            </a:r>
            <a:r>
              <a:rPr lang="zh-CN" altLang="en-US" dirty="0" smtClean="0"/>
              <a:t>：</a:t>
            </a:r>
            <a:r>
              <a:rPr lang="en-US" altLang="zh-CN" dirty="0" smtClean="0"/>
              <a:t>6000</a:t>
            </a:r>
            <a:r>
              <a:rPr lang="zh-CN" altLang="en-US" dirty="0" smtClean="0"/>
              <a:t>米至</a:t>
            </a:r>
            <a:r>
              <a:rPr lang="en-US" altLang="zh-CN" dirty="0" smtClean="0"/>
              <a:t>9600</a:t>
            </a:r>
            <a:r>
              <a:rPr lang="zh-CN" altLang="en-US" dirty="0" smtClean="0"/>
              <a:t>米</a:t>
            </a:r>
            <a:endParaRPr lang="en-US" altLang="zh-CN" dirty="0" smtClean="0"/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rgbClr val="0000FF"/>
                </a:solidFill>
              </a:rPr>
              <a:t>长</a:t>
            </a:r>
            <a:r>
              <a:rPr lang="zh-CN" altLang="en-US" dirty="0" smtClean="0">
                <a:solidFill>
                  <a:srgbClr val="0000FF"/>
                </a:solidFill>
              </a:rPr>
              <a:t>航线飞机</a:t>
            </a:r>
            <a:r>
              <a:rPr lang="zh-CN" altLang="en-US" dirty="0" smtClean="0"/>
              <a:t>：</a:t>
            </a:r>
            <a:r>
              <a:rPr lang="en-US" altLang="zh-CN" dirty="0" smtClean="0"/>
              <a:t>8000</a:t>
            </a:r>
            <a:r>
              <a:rPr lang="zh-CN" altLang="en-US" dirty="0" smtClean="0"/>
              <a:t>米至</a:t>
            </a:r>
            <a:r>
              <a:rPr lang="en-US" altLang="zh-CN" dirty="0" smtClean="0"/>
              <a:t>12600</a:t>
            </a:r>
            <a:r>
              <a:rPr lang="zh-CN" altLang="en-US" dirty="0" smtClean="0"/>
              <a:t>米</a:t>
            </a:r>
            <a:endParaRPr lang="en-US" altLang="zh-CN" dirty="0" smtClean="0"/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altLang="zh-CN" dirty="0" smtClean="0"/>
              <a:t>6</a:t>
            </a:r>
            <a:r>
              <a:rPr lang="zh-CN" altLang="en-US" dirty="0" smtClean="0"/>
              <a:t>个高度层：</a:t>
            </a:r>
            <a:r>
              <a:rPr lang="en-US" altLang="zh-CN" dirty="0" smtClean="0"/>
              <a:t>7</a:t>
            </a:r>
            <a:r>
              <a:rPr lang="zh-CN" altLang="en-US" dirty="0" smtClean="0"/>
              <a:t>千、</a:t>
            </a:r>
            <a:r>
              <a:rPr lang="en-US" altLang="zh-CN" dirty="0" smtClean="0"/>
              <a:t>8</a:t>
            </a:r>
            <a:r>
              <a:rPr lang="zh-CN" altLang="en-US" dirty="0" smtClean="0"/>
              <a:t>千米、</a:t>
            </a:r>
            <a:r>
              <a:rPr lang="en-US" altLang="zh-CN" dirty="0" smtClean="0"/>
              <a:t>9</a:t>
            </a:r>
            <a:r>
              <a:rPr lang="zh-CN" altLang="en-US" dirty="0" smtClean="0"/>
              <a:t>千米、</a:t>
            </a:r>
            <a:r>
              <a:rPr lang="en-US" altLang="zh-CN" dirty="0" smtClean="0"/>
              <a:t>1</a:t>
            </a:r>
            <a:r>
              <a:rPr lang="zh-CN" altLang="en-US" dirty="0" smtClean="0"/>
              <a:t>万米、</a:t>
            </a:r>
            <a:r>
              <a:rPr lang="en-US" altLang="zh-CN" dirty="0" smtClean="0"/>
              <a:t>1</a:t>
            </a:r>
            <a:r>
              <a:rPr lang="zh-CN" altLang="en-US" dirty="0" smtClean="0"/>
              <a:t>万</a:t>
            </a:r>
            <a:r>
              <a:rPr lang="en-US" altLang="zh-CN" dirty="0" smtClean="0"/>
              <a:t>1</a:t>
            </a:r>
            <a:r>
              <a:rPr lang="zh-CN" altLang="en-US" dirty="0" smtClean="0"/>
              <a:t>千米和</a:t>
            </a:r>
            <a:r>
              <a:rPr lang="en-US" altLang="zh-CN" dirty="0" smtClean="0"/>
              <a:t>1</a:t>
            </a:r>
            <a:r>
              <a:rPr lang="zh-CN" altLang="en-US" dirty="0" smtClean="0"/>
              <a:t>万</a:t>
            </a:r>
            <a:r>
              <a:rPr lang="en-US" altLang="zh-CN" dirty="0" smtClean="0"/>
              <a:t>2</a:t>
            </a:r>
            <a:r>
              <a:rPr lang="zh-CN" altLang="en-US" dirty="0" smtClean="0"/>
              <a:t>千米</a:t>
            </a:r>
            <a:endParaRPr lang="en-US" altLang="zh-CN" dirty="0" smtClean="0"/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rgbClr val="0000FF"/>
                </a:solidFill>
              </a:rPr>
              <a:t>运输飞机</a:t>
            </a:r>
            <a:r>
              <a:rPr lang="zh-CN" altLang="en-US" dirty="0" smtClean="0"/>
              <a:t>：</a:t>
            </a:r>
            <a:r>
              <a:rPr lang="en-US" altLang="zh-CN" dirty="0" smtClean="0"/>
              <a:t>7000</a:t>
            </a:r>
            <a:r>
              <a:rPr lang="zh-CN" altLang="en-US" dirty="0" smtClean="0"/>
              <a:t>米以上</a:t>
            </a:r>
            <a:endParaRPr lang="en-US" altLang="zh-CN" dirty="0" smtClean="0"/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rgbClr val="0000FF"/>
                </a:solidFill>
              </a:rPr>
              <a:t>高空战斗机或侦察机</a:t>
            </a:r>
            <a:r>
              <a:rPr lang="zh-CN" altLang="en-US" dirty="0" smtClean="0"/>
              <a:t>：可到达同温层</a:t>
            </a:r>
            <a:endParaRPr lang="en-US" altLang="zh-CN" dirty="0" smtClean="0"/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rgbClr val="0000FF"/>
                </a:solidFill>
              </a:rPr>
              <a:t>航天飞机</a:t>
            </a:r>
            <a:r>
              <a:rPr lang="zh-CN" altLang="en-US" dirty="0" smtClean="0"/>
              <a:t>：可进入电离层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337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地球表层的结构</a:t>
            </a:r>
            <a:endParaRPr lang="zh-CN" altLang="en-US" dirty="0"/>
          </a:p>
        </p:txBody>
      </p:sp>
      <p:sp>
        <p:nvSpPr>
          <p:cNvPr id="4096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67544" y="1700808"/>
            <a:ext cx="8229600" cy="4781550"/>
          </a:xfrm>
        </p:spPr>
        <p:txBody>
          <a:bodyPr/>
          <a:lstStyle/>
          <a:p>
            <a:r>
              <a:rPr lang="zh-CN" altLang="en-US" sz="2800" dirty="0"/>
              <a:t>同心圆状圈层构造：</a:t>
            </a:r>
          </a:p>
          <a:p>
            <a:pPr lvl="1"/>
            <a:r>
              <a:rPr lang="zh-CN" altLang="en-US" dirty="0">
                <a:solidFill>
                  <a:srgbClr val="0000FF"/>
                </a:solidFill>
              </a:rPr>
              <a:t>固体部分</a:t>
            </a:r>
            <a:r>
              <a:rPr lang="en-US" altLang="zh-CN" sz="2400" dirty="0"/>
              <a:t>:</a:t>
            </a:r>
            <a:r>
              <a:rPr lang="zh-CN" altLang="en-US" sz="2400" dirty="0"/>
              <a:t>从地表到地心密度逐渐加大</a:t>
            </a:r>
          </a:p>
          <a:p>
            <a:pPr lvl="2"/>
            <a:r>
              <a:rPr lang="zh-CN" altLang="en-US" sz="2000" dirty="0"/>
              <a:t>地核</a:t>
            </a:r>
          </a:p>
          <a:p>
            <a:pPr lvl="2"/>
            <a:r>
              <a:rPr lang="zh-CN" altLang="en-US" sz="2000" dirty="0"/>
              <a:t>地幔</a:t>
            </a:r>
          </a:p>
          <a:p>
            <a:pPr lvl="2"/>
            <a:r>
              <a:rPr lang="zh-CN" altLang="en-US" sz="2000" dirty="0"/>
              <a:t>地壳</a:t>
            </a:r>
          </a:p>
          <a:p>
            <a:pPr lvl="1"/>
            <a:r>
              <a:rPr lang="zh-CN" altLang="en-US" dirty="0">
                <a:solidFill>
                  <a:srgbClr val="0000FF"/>
                </a:solidFill>
              </a:rPr>
              <a:t>液体部分</a:t>
            </a:r>
            <a:r>
              <a:rPr lang="en-US" altLang="zh-CN" sz="2400" dirty="0"/>
              <a:t>:</a:t>
            </a:r>
          </a:p>
          <a:p>
            <a:pPr lvl="2"/>
            <a:r>
              <a:rPr lang="zh-CN" altLang="en-US" sz="2000" dirty="0"/>
              <a:t>上界：</a:t>
            </a:r>
            <a:r>
              <a:rPr lang="zh-CN" altLang="en-US" b="0" dirty="0">
                <a:solidFill>
                  <a:srgbClr val="FF0000"/>
                </a:solidFill>
                <a:ea typeface="黑体" pitchFamily="2" charset="-122"/>
              </a:rPr>
              <a:t>江河湖海的水面</a:t>
            </a:r>
          </a:p>
          <a:p>
            <a:pPr lvl="2"/>
            <a:r>
              <a:rPr lang="zh-CN" altLang="en-US" sz="2000" dirty="0"/>
              <a:t>下界：</a:t>
            </a:r>
            <a:r>
              <a:rPr lang="zh-CN" altLang="en-US" b="0" dirty="0">
                <a:solidFill>
                  <a:srgbClr val="FF0000"/>
                </a:solidFill>
                <a:ea typeface="黑体" pitchFamily="2" charset="-122"/>
              </a:rPr>
              <a:t>江河湖海底部及地下水的最下层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lvl="1"/>
            <a:r>
              <a:rPr lang="zh-CN" altLang="en-US" dirty="0">
                <a:solidFill>
                  <a:srgbClr val="0000FF"/>
                </a:solidFill>
              </a:rPr>
              <a:t>气体部分</a:t>
            </a:r>
            <a:r>
              <a:rPr lang="zh-CN" altLang="en-US" sz="2400" dirty="0"/>
              <a:t>（大气圈</a:t>
            </a:r>
            <a:r>
              <a:rPr lang="zh-CN" altLang="en-US" sz="2400" dirty="0" smtClean="0"/>
              <a:t>）：分为</a:t>
            </a:r>
            <a:r>
              <a:rPr lang="zh-CN" altLang="en-US" sz="2400" dirty="0"/>
              <a:t>对流层、同温层、中间层、热成层和外逸层。 </a:t>
            </a:r>
          </a:p>
        </p:txBody>
      </p:sp>
    </p:spTree>
    <p:extLst>
      <p:ext uri="{BB962C8B-B14F-4D97-AF65-F5344CB8AC3E}">
        <p14:creationId xmlns:p14="http://schemas.microsoft.com/office/powerpoint/2010/main" val="241744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82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 </a:t>
            </a:r>
            <a:r>
              <a:rPr lang="zh-CN" altLang="en-US" dirty="0" smtClean="0"/>
              <a:t>地球表层的特征</a:t>
            </a:r>
            <a:endParaRPr lang="zh-CN" altLang="en-US" dirty="0"/>
          </a:p>
        </p:txBody>
      </p:sp>
      <p:sp>
        <p:nvSpPr>
          <p:cNvPr id="75783" name="Rectangle 7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ea"/>
              <a:buAutoNum type="circleNumDbPlain"/>
            </a:pPr>
            <a:r>
              <a:rPr lang="zh-CN" altLang="en-US" dirty="0">
                <a:solidFill>
                  <a:srgbClr val="0000FF"/>
                </a:solidFill>
              </a:rPr>
              <a:t>太阳辐射集中分布和太阳能的转化</a:t>
            </a:r>
            <a:r>
              <a:rPr lang="zh-CN" altLang="en-US" sz="2800" dirty="0"/>
              <a:t>主要</a:t>
            </a:r>
            <a:r>
              <a:rPr lang="zh-CN" altLang="en-US" sz="2800" dirty="0" smtClean="0"/>
              <a:t>地点</a:t>
            </a:r>
            <a:endParaRPr lang="zh-CN" altLang="en-US" sz="2800" dirty="0"/>
          </a:p>
          <a:p>
            <a:pPr marL="514350" indent="-514350">
              <a:buFont typeface="+mj-ea"/>
              <a:buAutoNum type="circleNumDbPlain"/>
            </a:pPr>
            <a:endParaRPr lang="zh-CN" altLang="en-US" sz="28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2800" dirty="0"/>
              <a:t>同时存在着</a:t>
            </a:r>
            <a:r>
              <a:rPr lang="zh-CN" altLang="en-US" sz="2800" dirty="0">
                <a:solidFill>
                  <a:srgbClr val="0000FF"/>
                </a:solidFill>
              </a:rPr>
              <a:t>气体、液体、固体三相物质</a:t>
            </a:r>
            <a:r>
              <a:rPr lang="zh-CN" altLang="en-US" sz="2800" dirty="0"/>
              <a:t>和三个圈层的</a:t>
            </a:r>
            <a:r>
              <a:rPr lang="zh-CN" altLang="en-US" sz="2800" dirty="0" smtClean="0"/>
              <a:t>界面</a:t>
            </a:r>
            <a:endParaRPr lang="en-US" altLang="zh-CN" sz="28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zh-CN" altLang="en-US" sz="2400" dirty="0" smtClean="0"/>
              <a:t>各界</a:t>
            </a:r>
            <a:r>
              <a:rPr lang="zh-CN" altLang="en-US" sz="2400" dirty="0"/>
              <a:t>面上三相物质共存，又相互交换，相互渗透，形成多种多样的胶体和溶液</a:t>
            </a:r>
            <a:r>
              <a:rPr lang="zh-CN" altLang="en-US" sz="2400" dirty="0" smtClean="0"/>
              <a:t>系统</a:t>
            </a:r>
            <a:endParaRPr lang="zh-CN" altLang="en-US" sz="2400" dirty="0"/>
          </a:p>
          <a:p>
            <a:pPr marL="514350" indent="-514350">
              <a:buFont typeface="+mj-ea"/>
              <a:buAutoNum type="circleNumDbPlain"/>
            </a:pPr>
            <a:endParaRPr lang="zh-CN" altLang="en-US" sz="2800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sz="2800" dirty="0"/>
              <a:t>具有</a:t>
            </a:r>
            <a:r>
              <a:rPr lang="zh-CN" altLang="en-US" sz="2800" dirty="0">
                <a:solidFill>
                  <a:srgbClr val="0000FF"/>
                </a:solidFill>
              </a:rPr>
              <a:t>本身发展的形成物</a:t>
            </a:r>
            <a:r>
              <a:rPr lang="zh-CN" altLang="en-US" sz="2800" dirty="0"/>
              <a:t>（例如生物、风化壳、土壤层、地貌形态、沉积岩和粘土矿物等</a:t>
            </a:r>
            <a:r>
              <a:rPr lang="zh-CN" altLang="en-US" sz="2800" dirty="0" smtClean="0"/>
              <a:t>）</a:t>
            </a:r>
            <a:endParaRPr lang="zh-CN" altLang="en-US" sz="2800" dirty="0"/>
          </a:p>
          <a:p>
            <a:pPr marL="457200" lvl="1" indent="0">
              <a:buNone/>
            </a:pPr>
            <a:r>
              <a:rPr lang="zh-CN" altLang="en-US" sz="2400" dirty="0"/>
              <a:t>表成体：地球表层所特有的物质和</a:t>
            </a:r>
            <a:r>
              <a:rPr lang="zh-CN" altLang="en-US" sz="2400" dirty="0" smtClean="0"/>
              <a:t>现象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72069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地球表层的特征</a:t>
            </a:r>
            <a:endParaRPr lang="zh-CN" altLang="en-US" dirty="0"/>
          </a:p>
        </p:txBody>
      </p:sp>
      <p:sp>
        <p:nvSpPr>
          <p:cNvPr id="76805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ea"/>
              <a:buAutoNum type="circleNumDbPlain" startAt="4"/>
            </a:pPr>
            <a:r>
              <a:rPr lang="zh-CN" altLang="en-US" sz="2600" dirty="0"/>
              <a:t>各圈层间进行着</a:t>
            </a:r>
            <a:r>
              <a:rPr lang="zh-CN" altLang="en-US" dirty="0">
                <a:solidFill>
                  <a:srgbClr val="0000FF"/>
                </a:solidFill>
              </a:rPr>
              <a:t>复杂的物质、能量交换和循环</a:t>
            </a:r>
            <a:r>
              <a:rPr lang="zh-CN" altLang="en-US" sz="2600" dirty="0"/>
              <a:t>等，交换和循环过程中伴随着信息的</a:t>
            </a:r>
            <a:r>
              <a:rPr lang="zh-CN" altLang="en-US" sz="2600" dirty="0" smtClean="0"/>
              <a:t>传输</a:t>
            </a:r>
            <a:endParaRPr lang="zh-CN" altLang="en-US" sz="2600" dirty="0"/>
          </a:p>
          <a:p>
            <a:pPr marL="514350" indent="-514350">
              <a:spcBef>
                <a:spcPts val="1200"/>
              </a:spcBef>
              <a:spcAft>
                <a:spcPts val="1200"/>
              </a:spcAft>
              <a:buFont typeface="+mj-ea"/>
              <a:buAutoNum type="circleNumDbPlain" startAt="4"/>
            </a:pPr>
            <a:r>
              <a:rPr lang="zh-CN" altLang="en-US" sz="2800" dirty="0" smtClean="0"/>
              <a:t>既是</a:t>
            </a:r>
            <a:r>
              <a:rPr lang="zh-CN" altLang="en-US" sz="2800" dirty="0" smtClean="0">
                <a:solidFill>
                  <a:srgbClr val="0000FF"/>
                </a:solidFill>
              </a:rPr>
              <a:t>一个整体</a:t>
            </a:r>
            <a:r>
              <a:rPr lang="zh-CN" altLang="en-US" sz="2800" dirty="0" smtClean="0"/>
              <a:t>，又存在着</a:t>
            </a:r>
            <a:r>
              <a:rPr lang="zh-CN" altLang="en-US" sz="2800" dirty="0" smtClean="0">
                <a:solidFill>
                  <a:srgbClr val="0000FF"/>
                </a:solidFill>
              </a:rPr>
              <a:t>复杂的内部分异</a:t>
            </a:r>
            <a:r>
              <a:rPr lang="zh-CN" altLang="en-US" sz="2800" dirty="0" smtClean="0"/>
              <a:t>，其各部分的特征差别显著，在极小的距离内都可能发生</a:t>
            </a:r>
            <a:r>
              <a:rPr lang="zh-CN" altLang="en-US" sz="2800" dirty="0" smtClean="0"/>
              <a:t>变化</a:t>
            </a:r>
            <a:endParaRPr lang="en-US" altLang="zh-CN" sz="2800" dirty="0" smtClean="0"/>
          </a:p>
          <a:p>
            <a:pPr lvl="1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zh-CN" altLang="en-US" sz="2400" dirty="0" smtClean="0"/>
              <a:t>分</a:t>
            </a:r>
            <a:r>
              <a:rPr lang="zh-CN" altLang="en-US" sz="2400" dirty="0" smtClean="0"/>
              <a:t>异表现在</a:t>
            </a:r>
            <a:r>
              <a:rPr lang="zh-CN" altLang="en-US" dirty="0" smtClean="0">
                <a:solidFill>
                  <a:srgbClr val="FF0000"/>
                </a:solidFill>
              </a:rPr>
              <a:t>水平和垂直方向</a:t>
            </a:r>
            <a:r>
              <a:rPr lang="zh-CN" altLang="en-US" sz="2400" dirty="0" smtClean="0"/>
              <a:t>上</a:t>
            </a:r>
            <a:endParaRPr lang="zh-CN" altLang="en-US" sz="2400" dirty="0" smtClean="0"/>
          </a:p>
          <a:p>
            <a:pPr marL="514350" indent="-514350">
              <a:spcBef>
                <a:spcPts val="1200"/>
              </a:spcBef>
              <a:spcAft>
                <a:spcPts val="1200"/>
              </a:spcAft>
              <a:buFont typeface="+mj-ea"/>
              <a:buAutoNum type="circleNumDbPlain" startAt="4"/>
            </a:pPr>
            <a:r>
              <a:rPr lang="zh-CN" altLang="en-US" sz="2800" dirty="0" smtClean="0"/>
              <a:t>是人类社会发展的场所，是人类生活的基本</a:t>
            </a:r>
            <a:r>
              <a:rPr lang="zh-CN" altLang="en-US" sz="2800" dirty="0" smtClean="0"/>
              <a:t>环境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90779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1.1.4 </a:t>
            </a:r>
            <a:r>
              <a:rPr lang="zh-CN" altLang="en-US" dirty="0" smtClean="0"/>
              <a:t>地理学</a:t>
            </a:r>
            <a:r>
              <a:rPr lang="zh-CN" altLang="en-US" dirty="0"/>
              <a:t>的基本理论</a:t>
            </a:r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2328332477"/>
              </p:ext>
            </p:extLst>
          </p:nvPr>
        </p:nvGraphicFramePr>
        <p:xfrm>
          <a:off x="457200" y="1908752"/>
          <a:ext cx="8229600" cy="3824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384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 smtClean="0"/>
              <a:t>1. </a:t>
            </a:r>
            <a:r>
              <a:rPr lang="zh-CN" altLang="en-US" dirty="0" smtClean="0"/>
              <a:t>自然</a:t>
            </a:r>
            <a:r>
              <a:rPr lang="zh-CN" altLang="en-US" dirty="0" smtClean="0"/>
              <a:t>地域三维空间的</a:t>
            </a:r>
            <a:r>
              <a:rPr lang="zh-CN" altLang="en-US" dirty="0" smtClean="0"/>
              <a:t>展开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39552" y="1124744"/>
            <a:ext cx="7992888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12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zh-CN" altLang="en-US" sz="3200" b="1" dirty="0">
                <a:solidFill>
                  <a:srgbClr val="FF0000"/>
                </a:solidFill>
              </a:rPr>
              <a:t>纬度</a:t>
            </a:r>
            <a:r>
              <a:rPr lang="zh-CN" altLang="en-US" sz="3200" b="1" dirty="0"/>
              <a:t>地带性：由太阳能沿纬度不均匀分布引起的自然现象</a:t>
            </a:r>
            <a:r>
              <a:rPr lang="zh-CN" altLang="en-US" sz="3200" b="1" dirty="0">
                <a:solidFill>
                  <a:srgbClr val="0000FF"/>
                </a:solidFill>
              </a:rPr>
              <a:t>沿纬线方向</a:t>
            </a:r>
            <a:r>
              <a:rPr lang="zh-CN" altLang="en-US" sz="3200" b="1" dirty="0"/>
              <a:t>呈带状</a:t>
            </a:r>
            <a:r>
              <a:rPr lang="zh-CN" altLang="en-US" sz="3200" b="1" dirty="0" smtClean="0"/>
              <a:t>分布</a:t>
            </a:r>
            <a:endParaRPr lang="zh-CN" altLang="en-US" sz="3200" b="1" dirty="0"/>
          </a:p>
          <a:p>
            <a:pPr marL="457200" indent="-457200">
              <a:spcBef>
                <a:spcPts val="12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zh-CN" altLang="en-US" sz="3200" b="1" dirty="0" smtClean="0">
                <a:solidFill>
                  <a:srgbClr val="FF0000"/>
                </a:solidFill>
              </a:rPr>
              <a:t>经度</a:t>
            </a:r>
            <a:r>
              <a:rPr lang="zh-CN" altLang="en-US" sz="3200" b="1" dirty="0"/>
              <a:t>地带性：由于</a:t>
            </a:r>
            <a:r>
              <a:rPr lang="zh-CN" altLang="en-US" sz="3200" b="1" dirty="0">
                <a:solidFill>
                  <a:srgbClr val="0000FF"/>
                </a:solidFill>
              </a:rPr>
              <a:t>海陆分布差异</a:t>
            </a:r>
            <a:r>
              <a:rPr lang="zh-CN" altLang="en-US" sz="3200" b="1" dirty="0"/>
              <a:t>造成的自然现象基本按经线方向呈条块状</a:t>
            </a:r>
            <a:r>
              <a:rPr lang="zh-CN" altLang="en-US" sz="3200" b="1" dirty="0" smtClean="0"/>
              <a:t>分布</a:t>
            </a:r>
            <a:endParaRPr lang="zh-CN" altLang="en-US" sz="3200" b="1" dirty="0"/>
          </a:p>
          <a:p>
            <a:pPr marL="457200" indent="-457200">
              <a:spcBef>
                <a:spcPts val="12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zh-CN" altLang="en-US" sz="3200" b="1" dirty="0" smtClean="0">
                <a:solidFill>
                  <a:srgbClr val="FF0000"/>
                </a:solidFill>
              </a:rPr>
              <a:t>垂直</a:t>
            </a:r>
            <a:r>
              <a:rPr lang="zh-CN" altLang="en-US" sz="3200" b="1" dirty="0" smtClean="0"/>
              <a:t>地带性</a:t>
            </a:r>
            <a:r>
              <a:rPr lang="zh-CN" altLang="en-US" sz="3200" b="1" dirty="0"/>
              <a:t>：由于</a:t>
            </a:r>
            <a:r>
              <a:rPr lang="zh-CN" altLang="en-US" sz="3200" b="1" dirty="0">
                <a:solidFill>
                  <a:srgbClr val="0000FF"/>
                </a:solidFill>
              </a:rPr>
              <a:t>高度差异</a:t>
            </a:r>
            <a:r>
              <a:rPr lang="zh-CN" altLang="en-US" sz="3200" b="1" dirty="0"/>
              <a:t>造成的自然现象在不同高度带上的</a:t>
            </a:r>
            <a:r>
              <a:rPr lang="zh-CN" altLang="en-US" sz="3200" b="1" dirty="0" smtClean="0"/>
              <a:t>垂直分布</a:t>
            </a:r>
            <a:endParaRPr lang="zh-CN" altLang="en-US" sz="3200" b="1" dirty="0"/>
          </a:p>
          <a:p>
            <a:pPr marL="457200" indent="-457200">
              <a:spcBef>
                <a:spcPts val="12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zh-CN" altLang="en-US" sz="3200" b="1" dirty="0" smtClean="0">
                <a:solidFill>
                  <a:srgbClr val="FF0000"/>
                </a:solidFill>
              </a:rPr>
              <a:t>非</a:t>
            </a:r>
            <a:r>
              <a:rPr lang="zh-CN" altLang="en-US" sz="3200" b="1" dirty="0" smtClean="0"/>
              <a:t>地带性</a:t>
            </a:r>
            <a:r>
              <a:rPr lang="zh-CN" altLang="en-US" sz="3200" b="1" dirty="0"/>
              <a:t>：由</a:t>
            </a:r>
            <a:r>
              <a:rPr lang="zh-CN" altLang="en-US" sz="3200" b="1" dirty="0">
                <a:solidFill>
                  <a:srgbClr val="0000FF"/>
                </a:solidFill>
              </a:rPr>
              <a:t>地形和基岩组成</a:t>
            </a:r>
            <a:r>
              <a:rPr lang="zh-CN" altLang="en-US" sz="3200" b="1" dirty="0"/>
              <a:t>造成的地表</a:t>
            </a:r>
            <a:r>
              <a:rPr lang="zh-CN" altLang="en-US" sz="3200" b="1" dirty="0" smtClean="0"/>
              <a:t>差异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89989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 </a:t>
            </a:r>
            <a:r>
              <a:rPr lang="zh-CN" altLang="en-US" dirty="0" smtClean="0"/>
              <a:t>区位</a:t>
            </a:r>
            <a:r>
              <a:rPr lang="zh-CN" altLang="en-US" dirty="0"/>
              <a:t>空间</a:t>
            </a:r>
          </a:p>
        </p:txBody>
      </p:sp>
      <p:sp>
        <p:nvSpPr>
          <p:cNvPr id="4403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zh-CN" altLang="en-US" dirty="0" smtClean="0"/>
              <a:t>另一种意义的空间；</a:t>
            </a:r>
          </a:p>
          <a:p>
            <a:pPr>
              <a:lnSpc>
                <a:spcPct val="90000"/>
              </a:lnSpc>
            </a:pPr>
            <a:endParaRPr lang="zh-CN" altLang="en-US" dirty="0" smtClean="0"/>
          </a:p>
          <a:p>
            <a:pPr>
              <a:lnSpc>
                <a:spcPct val="90000"/>
              </a:lnSpc>
            </a:pPr>
            <a:r>
              <a:rPr lang="zh-CN" altLang="en-US" dirty="0" smtClean="0"/>
              <a:t>核心：</a:t>
            </a:r>
            <a:r>
              <a:rPr lang="zh-CN" altLang="en-US" dirty="0" smtClean="0">
                <a:solidFill>
                  <a:srgbClr val="0000FF"/>
                </a:solidFill>
                <a:ea typeface="黑体" pitchFamily="2" charset="-122"/>
              </a:rPr>
              <a:t>距离关系</a:t>
            </a:r>
            <a:endParaRPr lang="en-US" altLang="zh-CN" dirty="0" smtClean="0">
              <a:solidFill>
                <a:srgbClr val="0000FF"/>
              </a:solidFill>
              <a:ea typeface="黑体" pitchFamily="2" charset="-122"/>
            </a:endParaRPr>
          </a:p>
          <a:p>
            <a:pPr lvl="1">
              <a:lnSpc>
                <a:spcPct val="90000"/>
              </a:lnSpc>
            </a:pPr>
            <a:r>
              <a:rPr lang="zh-CN" altLang="en-US" dirty="0" smtClean="0"/>
              <a:t>不考虑经纬度差异、地形差异、经济关系以外的关系；</a:t>
            </a:r>
          </a:p>
          <a:p>
            <a:pPr>
              <a:lnSpc>
                <a:spcPct val="90000"/>
              </a:lnSpc>
            </a:pPr>
            <a:endParaRPr lang="zh-CN" altLang="en-US" dirty="0" smtClean="0"/>
          </a:p>
          <a:p>
            <a:pPr>
              <a:lnSpc>
                <a:spcPct val="90000"/>
              </a:lnSpc>
            </a:pPr>
            <a:r>
              <a:rPr lang="zh-CN" altLang="en-US" dirty="0" smtClean="0"/>
              <a:t>区位空间秩序的核心：</a:t>
            </a:r>
          </a:p>
          <a:p>
            <a:pPr lvl="1">
              <a:lnSpc>
                <a:spcPct val="90000"/>
              </a:lnSpc>
            </a:pPr>
            <a:r>
              <a:rPr lang="zh-CN" altLang="en-US" dirty="0" smtClean="0">
                <a:solidFill>
                  <a:srgbClr val="0000FF"/>
                </a:solidFill>
                <a:ea typeface="黑体" pitchFamily="2" charset="-122"/>
              </a:rPr>
              <a:t>距离衰减</a:t>
            </a:r>
            <a:r>
              <a:rPr lang="zh-CN" altLang="en-US" dirty="0" smtClean="0"/>
              <a:t>：随着距离的增加，地理要素间的作用减弱。</a:t>
            </a:r>
            <a:endParaRPr lang="zh-CN" altLang="en-US" dirty="0"/>
          </a:p>
        </p:txBody>
      </p:sp>
      <p:sp>
        <p:nvSpPr>
          <p:cNvPr id="44038" name="Rectangle 6"/>
          <p:cNvSpPr>
            <a:spLocks noChangeArrowheads="1"/>
          </p:cNvSpPr>
          <p:nvPr/>
        </p:nvSpPr>
        <p:spPr bwMode="auto">
          <a:xfrm>
            <a:off x="7164388" y="260350"/>
            <a:ext cx="16081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zh-CN" altLang="en-US" sz="2000" b="1" i="1">
                <a:solidFill>
                  <a:schemeClr val="tx2"/>
                </a:solidFill>
              </a:rPr>
              <a:t>空 间 理 论</a:t>
            </a:r>
          </a:p>
        </p:txBody>
      </p:sp>
    </p:spTree>
    <p:extLst>
      <p:ext uri="{BB962C8B-B14F-4D97-AF65-F5344CB8AC3E}">
        <p14:creationId xmlns:p14="http://schemas.microsoft.com/office/powerpoint/2010/main" val="210527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zh-CN" altLang="en-US" dirty="0" smtClean="0"/>
              <a:t>人地关系</a:t>
            </a:r>
            <a:r>
              <a:rPr lang="zh-CN" altLang="en-US" dirty="0" smtClean="0"/>
              <a:t>理论</a:t>
            </a:r>
            <a:endParaRPr lang="zh-CN" altLang="en-US" dirty="0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zh-CN" altLang="en-US" sz="2800" dirty="0" smtClean="0"/>
              <a:t>地理学</a:t>
            </a:r>
            <a:r>
              <a:rPr lang="zh-CN" altLang="en-US" dirty="0" smtClean="0">
                <a:solidFill>
                  <a:srgbClr val="FF0000"/>
                </a:solidFill>
              </a:rPr>
              <a:t>最基本的</a:t>
            </a:r>
            <a:r>
              <a:rPr lang="zh-CN" altLang="en-US" dirty="0" smtClean="0">
                <a:solidFill>
                  <a:srgbClr val="FF0000"/>
                </a:solidFill>
              </a:rPr>
              <a:t>理论</a:t>
            </a:r>
            <a:endParaRPr lang="zh-CN" altLang="en-US" dirty="0" smtClean="0">
              <a:solidFill>
                <a:srgbClr val="FF0000"/>
              </a:solidFill>
            </a:endParaRPr>
          </a:p>
          <a:p>
            <a:pPr>
              <a:spcAft>
                <a:spcPts val="600"/>
              </a:spcAft>
            </a:pPr>
            <a:r>
              <a:rPr lang="zh-CN" altLang="en-US" sz="2800" dirty="0" smtClean="0"/>
              <a:t>地理学</a:t>
            </a:r>
            <a:r>
              <a:rPr lang="zh-CN" altLang="en-US" sz="2800" dirty="0" smtClean="0"/>
              <a:t>研究的</a:t>
            </a:r>
            <a:r>
              <a:rPr lang="zh-CN" altLang="en-US" dirty="0" smtClean="0">
                <a:solidFill>
                  <a:srgbClr val="FF0000"/>
                </a:solidFill>
              </a:rPr>
              <a:t>出发点和</a:t>
            </a:r>
            <a:r>
              <a:rPr lang="zh-CN" altLang="en-US" dirty="0" smtClean="0">
                <a:solidFill>
                  <a:srgbClr val="FF0000"/>
                </a:solidFill>
              </a:rPr>
              <a:t>立足点</a:t>
            </a:r>
            <a:endParaRPr lang="zh-CN" altLang="en-US" dirty="0" smtClean="0">
              <a:solidFill>
                <a:srgbClr val="FF0000"/>
              </a:solidFill>
            </a:endParaRPr>
          </a:p>
          <a:p>
            <a:pPr>
              <a:spcAft>
                <a:spcPts val="600"/>
              </a:spcAft>
            </a:pPr>
            <a:r>
              <a:rPr lang="zh-CN" altLang="en-US" sz="2800" dirty="0" smtClean="0"/>
              <a:t>人地关系</a:t>
            </a:r>
            <a:r>
              <a:rPr lang="zh-CN" altLang="en-US" sz="2800" dirty="0" smtClean="0"/>
              <a:t>的历史发展历程： </a:t>
            </a:r>
          </a:p>
          <a:p>
            <a:pPr lvl="1">
              <a:spcAft>
                <a:spcPts val="600"/>
              </a:spcAft>
            </a:pPr>
            <a:r>
              <a:rPr lang="zh-CN" altLang="en-US" sz="2400" dirty="0" smtClean="0">
                <a:solidFill>
                  <a:srgbClr val="0000FF"/>
                </a:solidFill>
              </a:rPr>
              <a:t>第一阶段</a:t>
            </a:r>
            <a:r>
              <a:rPr lang="zh-CN" altLang="en-US" sz="2400" dirty="0" smtClean="0"/>
              <a:t>：产业革命之前，人类对自然的崇拜和</a:t>
            </a:r>
            <a:r>
              <a:rPr lang="zh-CN" altLang="en-US" sz="2400" dirty="0" smtClean="0"/>
              <a:t>依附</a:t>
            </a:r>
            <a:endParaRPr lang="zh-CN" altLang="en-US" sz="2400" dirty="0" smtClean="0"/>
          </a:p>
          <a:p>
            <a:pPr lvl="1">
              <a:spcAft>
                <a:spcPts val="600"/>
              </a:spcAft>
            </a:pPr>
            <a:r>
              <a:rPr lang="zh-CN" altLang="en-US" sz="2400" dirty="0" smtClean="0">
                <a:solidFill>
                  <a:srgbClr val="0000FF"/>
                </a:solidFill>
              </a:rPr>
              <a:t>第二阶段</a:t>
            </a:r>
            <a:r>
              <a:rPr lang="zh-CN" altLang="en-US" sz="2400" dirty="0" smtClean="0"/>
              <a:t>：产业革命到本世纪</a:t>
            </a:r>
            <a:r>
              <a:rPr lang="en-US" altLang="zh-CN" sz="2400" dirty="0" smtClean="0"/>
              <a:t>60</a:t>
            </a:r>
            <a:r>
              <a:rPr lang="zh-CN" altLang="en-US" sz="2400" dirty="0" smtClean="0"/>
              <a:t>年代，人主宰自然的</a:t>
            </a:r>
            <a:r>
              <a:rPr lang="zh-CN" altLang="en-US" sz="2400" dirty="0" smtClean="0"/>
              <a:t>幻想</a:t>
            </a:r>
            <a:endParaRPr lang="zh-CN" altLang="en-US" sz="2400" dirty="0" smtClean="0"/>
          </a:p>
          <a:p>
            <a:pPr lvl="1">
              <a:spcAft>
                <a:spcPts val="600"/>
              </a:spcAft>
            </a:pPr>
            <a:r>
              <a:rPr lang="zh-CN" altLang="en-US" sz="2400" dirty="0" smtClean="0">
                <a:solidFill>
                  <a:srgbClr val="0000FF"/>
                </a:solidFill>
              </a:rPr>
              <a:t>第三阶段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60</a:t>
            </a:r>
            <a:r>
              <a:rPr lang="zh-CN" altLang="en-US" sz="2400" dirty="0" smtClean="0"/>
              <a:t>年代以后，人对自然的自觉认识，人与自然共生协调的</a:t>
            </a:r>
            <a:r>
              <a:rPr lang="zh-CN" altLang="en-US" sz="2400" dirty="0" smtClean="0"/>
              <a:t>时代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3606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8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8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8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8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8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8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81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81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81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81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81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81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81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81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81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人地关系理论的发展</a:t>
            </a:r>
            <a:endParaRPr lang="zh-CN" altLang="en-US" dirty="0"/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741400035"/>
              </p:ext>
            </p:extLst>
          </p:nvPr>
        </p:nvGraphicFramePr>
        <p:xfrm>
          <a:off x="457200" y="1772816"/>
          <a:ext cx="8229600" cy="4227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643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第一章     绪论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233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6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①地理环境</a:t>
            </a:r>
            <a:r>
              <a:rPr lang="zh-CN" altLang="en-US" dirty="0"/>
              <a:t>决定论</a:t>
            </a:r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sz="2800" dirty="0" smtClean="0"/>
              <a:t>中心思想</a:t>
            </a:r>
            <a:r>
              <a:rPr lang="en-US" altLang="zh-CN" sz="2800" dirty="0" smtClean="0"/>
              <a:t>:</a:t>
            </a:r>
            <a:r>
              <a:rPr lang="zh-CN" altLang="en-US" sz="2800" dirty="0" smtClean="0"/>
              <a:t>自然环境是社会发展的</a:t>
            </a:r>
            <a:r>
              <a:rPr lang="zh-CN" altLang="en-US" sz="3600" b="0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决定性</a:t>
            </a:r>
            <a:r>
              <a:rPr lang="zh-CN" altLang="en-US" sz="2800" dirty="0" smtClean="0"/>
              <a:t>因素。</a:t>
            </a:r>
          </a:p>
          <a:p>
            <a:r>
              <a:rPr lang="zh-CN" altLang="en-US" sz="2800" dirty="0" smtClean="0"/>
              <a:t>最早的决定论思想</a:t>
            </a:r>
            <a:r>
              <a:rPr lang="en-US" altLang="zh-CN" sz="2800" dirty="0" smtClean="0"/>
              <a:t>:</a:t>
            </a:r>
          </a:p>
          <a:p>
            <a:pPr lvl="1"/>
            <a:r>
              <a:rPr lang="zh-CN" altLang="en-US" sz="2400" dirty="0" smtClean="0"/>
              <a:t>公元前</a:t>
            </a:r>
            <a:r>
              <a:rPr lang="en-US" altLang="zh-CN" sz="2400" dirty="0" smtClean="0"/>
              <a:t>600</a:t>
            </a:r>
            <a:r>
              <a:rPr lang="zh-CN" altLang="en-US" sz="2400" dirty="0" smtClean="0"/>
              <a:t>年前后的</a:t>
            </a:r>
            <a:r>
              <a:rPr lang="en-US" altLang="zh-CN" sz="2400" dirty="0" smtClean="0"/>
              <a:t>《</a:t>
            </a:r>
            <a:r>
              <a:rPr lang="zh-CN" altLang="en-US" sz="2400" dirty="0" smtClean="0"/>
              <a:t>管子</a:t>
            </a:r>
            <a:r>
              <a:rPr lang="en-US" altLang="zh-CN" sz="2400" dirty="0" smtClean="0"/>
              <a:t>》</a:t>
            </a:r>
            <a:r>
              <a:rPr lang="zh-CN" altLang="en-US" sz="2400" dirty="0" smtClean="0"/>
              <a:t>地员篇、水地篇；</a:t>
            </a:r>
          </a:p>
          <a:p>
            <a:pPr lvl="1"/>
            <a:r>
              <a:rPr lang="en-US" altLang="zh-CN" sz="2400" dirty="0" smtClean="0"/>
              <a:t>《</a:t>
            </a:r>
            <a:r>
              <a:rPr lang="zh-CN" altLang="en-US" sz="2400" dirty="0" smtClean="0"/>
              <a:t>礼记</a:t>
            </a:r>
            <a:r>
              <a:rPr lang="en-US" altLang="zh-CN" sz="2400" dirty="0" smtClean="0"/>
              <a:t>》</a:t>
            </a:r>
            <a:r>
              <a:rPr lang="zh-CN" altLang="en-US" sz="2400" dirty="0" smtClean="0"/>
              <a:t>的水文决定论；</a:t>
            </a:r>
            <a:endParaRPr lang="en-US" altLang="zh-CN" sz="2400" dirty="0" smtClean="0"/>
          </a:p>
          <a:p>
            <a:pPr lvl="1"/>
            <a:r>
              <a:rPr lang="en-US" altLang="zh-CN" sz="2400" dirty="0" smtClean="0"/>
              <a:t>《</a:t>
            </a:r>
            <a:r>
              <a:rPr lang="zh-CN" altLang="en-US" sz="2400" dirty="0" smtClean="0"/>
              <a:t>周礼</a:t>
            </a:r>
            <a:r>
              <a:rPr lang="en-US" altLang="zh-CN" sz="2400" dirty="0" smtClean="0"/>
              <a:t>》</a:t>
            </a:r>
            <a:r>
              <a:rPr lang="zh-CN" altLang="en-US" sz="2400" dirty="0" smtClean="0"/>
              <a:t>的地形决定论；</a:t>
            </a:r>
          </a:p>
          <a:p>
            <a:pPr lvl="1"/>
            <a:r>
              <a:rPr lang="zh-CN" altLang="en-US" sz="2400" dirty="0" smtClean="0"/>
              <a:t>战国末期</a:t>
            </a:r>
            <a:r>
              <a:rPr lang="en-US" altLang="zh-CN" sz="2400" dirty="0" smtClean="0"/>
              <a:t>《</a:t>
            </a:r>
            <a:r>
              <a:rPr lang="zh-CN" altLang="en-US" sz="2400" dirty="0" smtClean="0"/>
              <a:t>荀子</a:t>
            </a:r>
            <a:r>
              <a:rPr lang="en-US" altLang="zh-CN" sz="2400" dirty="0" smtClean="0"/>
              <a:t>•</a:t>
            </a:r>
            <a:r>
              <a:rPr lang="zh-CN" altLang="en-US" sz="2400" dirty="0" smtClean="0"/>
              <a:t>天论</a:t>
            </a:r>
            <a:r>
              <a:rPr lang="en-US" altLang="zh-CN" sz="2400" dirty="0" smtClean="0"/>
              <a:t>》</a:t>
            </a:r>
            <a:r>
              <a:rPr lang="zh-CN" altLang="en-US" sz="2400" dirty="0" smtClean="0"/>
              <a:t>论证自然界的发展具有自身的规律，不以人的意志为转移。 </a:t>
            </a:r>
            <a:endParaRPr lang="en-US" altLang="zh-CN" sz="2400" dirty="0" smtClean="0"/>
          </a:p>
          <a:p>
            <a:pPr lvl="2"/>
            <a:r>
              <a:rPr lang="zh-CN" altLang="en-US" sz="2000" dirty="0" smtClean="0"/>
              <a:t>“天行有常，不为存，不为亡” 。</a:t>
            </a:r>
          </a:p>
          <a:p>
            <a:r>
              <a:rPr lang="zh-CN" altLang="en-US" sz="2800" dirty="0" smtClean="0"/>
              <a:t>近代地理环境决定论的代表人物：德国的拉采尔（</a:t>
            </a:r>
            <a:r>
              <a:rPr lang="en-US" altLang="zh-CN" sz="2800" dirty="0" smtClean="0"/>
              <a:t>《</a:t>
            </a:r>
            <a:r>
              <a:rPr lang="zh-CN" altLang="en-US" sz="2800" dirty="0" smtClean="0"/>
              <a:t>人类地理学</a:t>
            </a:r>
            <a:r>
              <a:rPr lang="en-US" altLang="zh-CN" sz="2800" dirty="0" smtClean="0"/>
              <a:t>》1845</a:t>
            </a:r>
            <a:r>
              <a:rPr lang="zh-CN" altLang="en-US" sz="2800" dirty="0" smtClean="0"/>
              <a:t>年；</a:t>
            </a:r>
            <a:r>
              <a:rPr lang="en-US" altLang="zh-CN" sz="2800" dirty="0" smtClean="0"/>
              <a:t>1891</a:t>
            </a:r>
            <a:r>
              <a:rPr lang="zh-CN" altLang="en-US" sz="2800" dirty="0" smtClean="0"/>
              <a:t>年）及其学生森普尔。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6392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0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0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06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06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06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06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06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06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06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06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06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06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06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06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06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06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61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60648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②或然</a:t>
            </a:r>
            <a:r>
              <a:rPr lang="zh-CN" altLang="en-US" dirty="0" smtClean="0"/>
              <a:t>论（可能论）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Aft>
                <a:spcPts val="1200"/>
              </a:spcAft>
            </a:pPr>
            <a:r>
              <a:rPr lang="zh-CN" altLang="en-US" dirty="0" smtClean="0"/>
              <a:t>由</a:t>
            </a:r>
            <a:r>
              <a:rPr lang="zh-CN" altLang="en-US" dirty="0" smtClean="0">
                <a:solidFill>
                  <a:srgbClr val="0000FF"/>
                </a:solidFill>
              </a:rPr>
              <a:t>法国地理学家维达尔</a:t>
            </a:r>
            <a:r>
              <a:rPr lang="zh-CN" altLang="en-US" dirty="0" smtClean="0"/>
              <a:t>首创；</a:t>
            </a:r>
          </a:p>
          <a:p>
            <a:pPr lvl="0">
              <a:spcAft>
                <a:spcPts val="1200"/>
              </a:spcAft>
            </a:pPr>
            <a:r>
              <a:rPr lang="zh-CN" altLang="zh-CN" dirty="0" smtClean="0"/>
              <a:t>中心思想：</a:t>
            </a:r>
            <a:r>
              <a:rPr lang="zh-CN" altLang="en-US" dirty="0" smtClean="0"/>
              <a:t>除了要考虑</a:t>
            </a:r>
            <a:r>
              <a:rPr lang="zh-CN" altLang="zh-CN" dirty="0" smtClean="0"/>
              <a:t>环境的影响外，</a:t>
            </a:r>
            <a:r>
              <a:rPr lang="zh-CN" altLang="en-US" dirty="0" smtClean="0"/>
              <a:t>还要考虑</a:t>
            </a:r>
            <a:r>
              <a:rPr lang="zh-CN" altLang="en-US" dirty="0" smtClean="0">
                <a:solidFill>
                  <a:srgbClr val="0000FF"/>
                </a:solidFill>
              </a:rPr>
              <a:t>人类自身的主观因素</a:t>
            </a:r>
            <a:r>
              <a:rPr lang="zh-CN" altLang="en-US" dirty="0" smtClean="0"/>
              <a:t>对地理环境的改造</a:t>
            </a:r>
            <a:r>
              <a:rPr lang="zh-CN" altLang="zh-CN" dirty="0" smtClean="0"/>
              <a:t>。</a:t>
            </a:r>
          </a:p>
          <a:p>
            <a:pPr lvl="0">
              <a:spcAft>
                <a:spcPts val="1200"/>
              </a:spcAft>
            </a:pPr>
            <a:r>
              <a:rPr lang="zh-CN" altLang="zh-CN" dirty="0" smtClean="0"/>
              <a:t>影响时间：持续到</a:t>
            </a:r>
            <a:r>
              <a:rPr lang="en-US" altLang="zh-CN" dirty="0" smtClean="0"/>
              <a:t>20</a:t>
            </a:r>
            <a:r>
              <a:rPr lang="zh-CN" altLang="zh-CN" dirty="0" smtClean="0"/>
              <a:t>世纪</a:t>
            </a:r>
            <a:r>
              <a:rPr lang="en-US" altLang="zh-CN" dirty="0" smtClean="0"/>
              <a:t>60</a:t>
            </a:r>
            <a:r>
              <a:rPr lang="zh-CN" altLang="zh-CN" dirty="0" smtClean="0"/>
              <a:t>年代前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614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或然论思想</a:t>
            </a:r>
            <a:endParaRPr lang="zh-CN" altLang="en-US"/>
          </a:p>
        </p:txBody>
      </p:sp>
      <p:graphicFrame>
        <p:nvGraphicFramePr>
          <p:cNvPr id="10" name="图示 9"/>
          <p:cNvGraphicFramePr/>
          <p:nvPr>
            <p:extLst>
              <p:ext uri="{D42A27DB-BD31-4B8C-83A1-F6EECF244321}">
                <p14:modId xmlns:p14="http://schemas.microsoft.com/office/powerpoint/2010/main" val="2820535506"/>
              </p:ext>
            </p:extLst>
          </p:nvPr>
        </p:nvGraphicFramePr>
        <p:xfrm>
          <a:off x="457200" y="1600200"/>
          <a:ext cx="8229600" cy="4637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167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③协调</a:t>
            </a:r>
            <a:r>
              <a:rPr lang="zh-CN" altLang="en-US" dirty="0" smtClean="0"/>
              <a:t>论（和谐论）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zh-CN" altLang="zh-CN" dirty="0" smtClean="0"/>
              <a:t>协调</a:t>
            </a:r>
            <a:r>
              <a:rPr lang="zh-CN" altLang="en-US" dirty="0" smtClean="0"/>
              <a:t>的含义</a:t>
            </a:r>
            <a:r>
              <a:rPr lang="en-US" altLang="zh-CN" dirty="0" smtClean="0"/>
              <a:t>adjustment</a:t>
            </a:r>
            <a:r>
              <a:rPr lang="zh-CN" altLang="en-US" dirty="0" smtClean="0"/>
              <a:t>（</a:t>
            </a:r>
            <a:r>
              <a:rPr lang="zh-CN" altLang="zh-CN" dirty="0" smtClean="0"/>
              <a:t>美国地理学家罗士培</a:t>
            </a:r>
            <a:r>
              <a:rPr lang="zh-CN" altLang="en-US" dirty="0" smtClean="0"/>
              <a:t>）：</a:t>
            </a:r>
            <a:r>
              <a:rPr lang="zh-CN" altLang="zh-CN" dirty="0" smtClean="0"/>
              <a:t>自然环境对人类活动具有</a:t>
            </a:r>
            <a:r>
              <a:rPr lang="zh-CN" altLang="zh-CN" dirty="0" smtClean="0">
                <a:solidFill>
                  <a:srgbClr val="0000FF"/>
                </a:solidFill>
              </a:rPr>
              <a:t>限制或支配作用</a:t>
            </a:r>
            <a:r>
              <a:rPr lang="zh-CN" altLang="zh-CN" dirty="0" smtClean="0"/>
              <a:t>，人类社会在利用这种限制或支配的情况下应有的人地关系。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altLang="zh-CN" dirty="0" smtClean="0"/>
              <a:t>1962</a:t>
            </a:r>
            <a:r>
              <a:rPr lang="zh-CN" altLang="zh-CN" dirty="0" smtClean="0"/>
              <a:t>年，美国海洋生物学家卡逊</a:t>
            </a:r>
            <a:r>
              <a:rPr lang="en-US" altLang="zh-CN" dirty="0" smtClean="0">
                <a:solidFill>
                  <a:srgbClr val="FF0000"/>
                </a:solidFill>
              </a:rPr>
              <a:t>《</a:t>
            </a:r>
            <a:r>
              <a:rPr lang="zh-CN" altLang="zh-CN" dirty="0" smtClean="0">
                <a:solidFill>
                  <a:srgbClr val="FF0000"/>
                </a:solidFill>
              </a:rPr>
              <a:t>寂寞的春天</a:t>
            </a:r>
            <a:r>
              <a:rPr lang="en-US" altLang="zh-CN" dirty="0" smtClean="0">
                <a:solidFill>
                  <a:srgbClr val="FF0000"/>
                </a:solidFill>
              </a:rPr>
              <a:t>》</a:t>
            </a:r>
            <a:r>
              <a:rPr lang="zh-CN" altLang="zh-CN" dirty="0" smtClean="0"/>
              <a:t>，</a:t>
            </a:r>
            <a:r>
              <a:rPr lang="zh-CN" altLang="en-US" dirty="0" smtClean="0"/>
              <a:t>标志</a:t>
            </a:r>
            <a:r>
              <a:rPr lang="zh-CN" altLang="zh-CN" dirty="0" smtClean="0"/>
              <a:t>环境科学的产生和生态学时代的到来。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996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协调论的中心思想</a:t>
            </a:r>
            <a:endParaRPr lang="zh-CN" altLang="en-US"/>
          </a:p>
        </p:txBody>
      </p: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2267946338"/>
              </p:ext>
            </p:extLst>
          </p:nvPr>
        </p:nvGraphicFramePr>
        <p:xfrm>
          <a:off x="518864" y="1908752"/>
          <a:ext cx="8229600" cy="4400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7392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dirty="0"/>
              <a:t>人与自然相处的</a:t>
            </a:r>
            <a:r>
              <a:rPr lang="zh-CN" altLang="en-US" dirty="0" smtClean="0"/>
              <a:t>原则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539552" y="1125899"/>
            <a:ext cx="792088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spcBef>
                <a:spcPts val="12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zh-CN" altLang="en-US" sz="3000" b="1" dirty="0"/>
              <a:t>人类活动必须与自然地理环境的</a:t>
            </a:r>
            <a:r>
              <a:rPr lang="zh-CN" altLang="en-US" sz="3000" b="1" dirty="0">
                <a:solidFill>
                  <a:srgbClr val="FF0000"/>
                </a:solidFill>
              </a:rPr>
              <a:t>容量或承受力</a:t>
            </a:r>
            <a:r>
              <a:rPr lang="zh-CN" altLang="en-US" sz="3000" b="1" dirty="0"/>
              <a:t>相适应；</a:t>
            </a:r>
          </a:p>
          <a:p>
            <a:pPr marL="457200" lvl="0" indent="-457200">
              <a:spcBef>
                <a:spcPts val="12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zh-CN" altLang="en-US" sz="3000" b="1" dirty="0"/>
              <a:t>人类改造自然的活动，必须以自然地理环境</a:t>
            </a:r>
            <a:r>
              <a:rPr lang="zh-CN" altLang="en-US" sz="3000" b="1" dirty="0">
                <a:solidFill>
                  <a:srgbClr val="FF0000"/>
                </a:solidFill>
              </a:rPr>
              <a:t>整体</a:t>
            </a:r>
            <a:r>
              <a:rPr lang="zh-CN" altLang="en-US" sz="3000" b="1" dirty="0"/>
              <a:t>作为出发点，不能只考虑部分组成；</a:t>
            </a:r>
          </a:p>
          <a:p>
            <a:pPr marL="457200" lvl="0" indent="-457200">
              <a:spcBef>
                <a:spcPts val="12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zh-CN" altLang="en-US" sz="3000" b="1" dirty="0"/>
              <a:t>人类活动须遵循</a:t>
            </a:r>
            <a:r>
              <a:rPr lang="zh-CN" altLang="en-US" sz="3000" b="1" dirty="0">
                <a:solidFill>
                  <a:srgbClr val="FF0000"/>
                </a:solidFill>
              </a:rPr>
              <a:t>自然地理环境的发展规律</a:t>
            </a:r>
            <a:r>
              <a:rPr lang="zh-CN" altLang="en-US" sz="3000" b="1" dirty="0"/>
              <a:t>；</a:t>
            </a:r>
          </a:p>
          <a:p>
            <a:pPr marL="457200" lvl="0" indent="-457200">
              <a:spcBef>
                <a:spcPts val="12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zh-CN" altLang="en-US" sz="3000" b="1" dirty="0"/>
              <a:t>须彻底</a:t>
            </a:r>
            <a:r>
              <a:rPr lang="zh-CN" altLang="en-US" sz="3000" b="1" dirty="0">
                <a:solidFill>
                  <a:srgbClr val="FF0000"/>
                </a:solidFill>
              </a:rPr>
              <a:t>根除人与自然对抗</a:t>
            </a:r>
            <a:r>
              <a:rPr lang="zh-CN" altLang="en-US" sz="3000" b="1" dirty="0"/>
              <a:t>的观念，树立人与自然协调、和谐发展的新观点（可持续发展观点）。</a:t>
            </a:r>
          </a:p>
        </p:txBody>
      </p:sp>
    </p:spTree>
    <p:extLst>
      <p:ext uri="{BB962C8B-B14F-4D97-AF65-F5344CB8AC3E}">
        <p14:creationId xmlns:p14="http://schemas.microsoft.com/office/powerpoint/2010/main" val="3651249946"/>
      </p:ext>
    </p:extLst>
  </p:cSld>
  <p:clrMapOvr>
    <a:masterClrMapping/>
  </p:clrMapOvr>
  <p:transition>
    <p:blinds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435280" cy="1143000"/>
          </a:xfrm>
        </p:spPr>
        <p:txBody>
          <a:bodyPr>
            <a:noAutofit/>
          </a:bodyPr>
          <a:lstStyle/>
          <a:p>
            <a:r>
              <a:rPr lang="en-US" altLang="zh-CN" dirty="0" smtClean="0"/>
              <a:t>1.1.5 </a:t>
            </a:r>
            <a:r>
              <a:rPr lang="zh-CN" altLang="en-US" dirty="0" smtClean="0"/>
              <a:t>自然地理学与其他学科的关系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altLang="zh-CN" dirty="0" smtClean="0"/>
              <a:t>1. </a:t>
            </a:r>
            <a:r>
              <a:rPr lang="zh-CN" altLang="en-US" dirty="0" smtClean="0"/>
              <a:t>自然地理学与</a:t>
            </a:r>
            <a:r>
              <a:rPr lang="zh-CN" altLang="en-US" dirty="0" smtClean="0">
                <a:solidFill>
                  <a:srgbClr val="0000FF"/>
                </a:solidFill>
              </a:rPr>
              <a:t>环境科学间的关系：</a:t>
            </a:r>
            <a:endParaRPr lang="zh-CN" altLang="en-US" dirty="0">
              <a:solidFill>
                <a:srgbClr val="0000FF"/>
              </a:solidFill>
            </a:endParaRPr>
          </a:p>
          <a:p>
            <a:pPr lvl="1">
              <a:spcAft>
                <a:spcPts val="600"/>
              </a:spcAft>
            </a:pPr>
            <a:r>
              <a:rPr lang="zh-CN" altLang="en-US" sz="3200" dirty="0" smtClean="0">
                <a:solidFill>
                  <a:srgbClr val="FF0000"/>
                </a:solidFill>
              </a:rPr>
              <a:t>环境科学</a:t>
            </a:r>
            <a:r>
              <a:rPr lang="zh-CN" altLang="en-US" dirty="0" smtClean="0"/>
              <a:t>：</a:t>
            </a:r>
            <a:r>
              <a:rPr lang="zh-CN" altLang="en-US" dirty="0">
                <a:solidFill>
                  <a:srgbClr val="0000FF"/>
                </a:solidFill>
              </a:rPr>
              <a:t>影响人类正常生产和生活的一部分环境</a:t>
            </a:r>
            <a:r>
              <a:rPr lang="zh-CN" altLang="en-US" dirty="0"/>
              <a:t>的性质、三废处理和</a:t>
            </a:r>
            <a:r>
              <a:rPr lang="zh-CN" altLang="en-US" dirty="0" smtClean="0"/>
              <a:t>环境工程</a:t>
            </a:r>
            <a:endParaRPr lang="zh-CN" altLang="en-US" dirty="0"/>
          </a:p>
          <a:p>
            <a:pPr lvl="1">
              <a:spcAft>
                <a:spcPts val="600"/>
              </a:spcAft>
            </a:pPr>
            <a:r>
              <a:rPr lang="zh-CN" altLang="en-US" sz="3200" dirty="0" smtClean="0">
                <a:solidFill>
                  <a:srgbClr val="FF0000"/>
                </a:solidFill>
              </a:rPr>
              <a:t>环境</a:t>
            </a:r>
            <a:r>
              <a:rPr lang="zh-CN" altLang="en-US" sz="3200" dirty="0">
                <a:solidFill>
                  <a:srgbClr val="FF0000"/>
                </a:solidFill>
              </a:rPr>
              <a:t>地学</a:t>
            </a:r>
            <a:r>
              <a:rPr lang="zh-CN" altLang="en-US" dirty="0"/>
              <a:t>：研究该部分环境的性质的</a:t>
            </a:r>
            <a:r>
              <a:rPr lang="zh-CN" altLang="en-US" dirty="0" smtClean="0"/>
              <a:t>科学</a:t>
            </a:r>
            <a:endParaRPr lang="zh-CN" altLang="en-US" dirty="0"/>
          </a:p>
          <a:p>
            <a:pPr lvl="1">
              <a:spcAft>
                <a:spcPts val="600"/>
              </a:spcAft>
            </a:pPr>
            <a:r>
              <a:rPr lang="zh-CN" altLang="en-US" sz="3200" dirty="0">
                <a:solidFill>
                  <a:srgbClr val="FF0000"/>
                </a:solidFill>
              </a:rPr>
              <a:t>环境地理学</a:t>
            </a:r>
            <a:r>
              <a:rPr lang="zh-CN" altLang="en-US" dirty="0"/>
              <a:t>：在环境地学中占主要位置，是地理学与环境学的</a:t>
            </a:r>
            <a:r>
              <a:rPr lang="zh-CN" altLang="en-US" dirty="0" smtClean="0"/>
              <a:t>边缘科学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183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自然地理学</a:t>
            </a:r>
            <a:r>
              <a:rPr lang="zh-CN" altLang="en-US" dirty="0" smtClean="0"/>
              <a:t>与经济地理学的关系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zh-CN" altLang="en-US" dirty="0" smtClean="0">
                <a:solidFill>
                  <a:srgbClr val="FF0000"/>
                </a:solidFill>
              </a:rPr>
              <a:t>经济地理学研究对象</a:t>
            </a:r>
            <a:r>
              <a:rPr lang="zh-CN" altLang="en-US" dirty="0" smtClean="0"/>
              <a:t>：区域的生产力</a:t>
            </a:r>
            <a:r>
              <a:rPr lang="zh-CN" altLang="en-US" dirty="0" smtClean="0"/>
              <a:t>配置</a:t>
            </a:r>
            <a:endParaRPr lang="zh-CN" altLang="en-US" dirty="0" smtClean="0"/>
          </a:p>
          <a:p>
            <a:pPr>
              <a:spcAft>
                <a:spcPts val="600"/>
              </a:spcAft>
            </a:pPr>
            <a:r>
              <a:rPr lang="zh-CN" altLang="en-US" dirty="0" smtClean="0"/>
              <a:t>两者关系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>
              <a:spcAft>
                <a:spcPts val="600"/>
              </a:spcAft>
            </a:pPr>
            <a:r>
              <a:rPr lang="zh-CN" altLang="en-US" dirty="0" smtClean="0"/>
              <a:t>实施</a:t>
            </a:r>
            <a:r>
              <a:rPr lang="zh-CN" altLang="en-US" sz="3200" dirty="0" smtClean="0">
                <a:solidFill>
                  <a:srgbClr val="0000FF"/>
                </a:solidFill>
              </a:rPr>
              <a:t>生产力布局</a:t>
            </a:r>
            <a:r>
              <a:rPr lang="zh-CN" altLang="en-US" dirty="0" smtClean="0"/>
              <a:t>必须遵循</a:t>
            </a:r>
            <a:r>
              <a:rPr lang="zh-CN" altLang="en-US" sz="3200" dirty="0" smtClean="0">
                <a:solidFill>
                  <a:srgbClr val="0000FF"/>
                </a:solidFill>
              </a:rPr>
              <a:t>自然地理条件和</a:t>
            </a:r>
            <a:r>
              <a:rPr lang="zh-CN" altLang="en-US" sz="3200" dirty="0" smtClean="0">
                <a:solidFill>
                  <a:srgbClr val="0000FF"/>
                </a:solidFill>
              </a:rPr>
              <a:t>自然规律</a:t>
            </a:r>
            <a:endParaRPr lang="en-US" altLang="zh-CN" sz="3200" dirty="0" smtClean="0">
              <a:solidFill>
                <a:srgbClr val="0000FF"/>
              </a:solidFill>
            </a:endParaRPr>
          </a:p>
          <a:p>
            <a:pPr lvl="1">
              <a:spcAft>
                <a:spcPts val="600"/>
              </a:spcAft>
            </a:pPr>
            <a:r>
              <a:rPr lang="zh-CN" altLang="en-US" dirty="0" smtClean="0"/>
              <a:t>自然地理在生产力战略布局和区域经济管理中起着越来越大的</a:t>
            </a:r>
            <a:r>
              <a:rPr lang="zh-CN" altLang="en-US" dirty="0" smtClean="0"/>
              <a:t>作用</a:t>
            </a:r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060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81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smtClean="0"/>
              <a:t>3.</a:t>
            </a:r>
            <a:r>
              <a:rPr lang="zh-CN" altLang="en-US" sz="4000" dirty="0" smtClean="0"/>
              <a:t>自然地理学</a:t>
            </a:r>
            <a:r>
              <a:rPr lang="zh-CN" altLang="en-US" sz="4000" dirty="0"/>
              <a:t>与综合地理学的关系</a:t>
            </a:r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471494307"/>
              </p:ext>
            </p:extLst>
          </p:nvPr>
        </p:nvGraphicFramePr>
        <p:xfrm>
          <a:off x="457200" y="1836744"/>
          <a:ext cx="8229600" cy="3896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896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地理学</a:t>
            </a:r>
            <a:r>
              <a:rPr lang="zh-CN" altLang="en-US" dirty="0" smtClean="0"/>
              <a:t>与空间信息科学的关系</a:t>
            </a:r>
            <a:endParaRPr lang="zh-CN" altLang="en-US" dirty="0"/>
          </a:p>
        </p:txBody>
      </p:sp>
      <p:sp>
        <p:nvSpPr>
          <p:cNvPr id="2355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800" dirty="0" smtClean="0"/>
              <a:t>地理学是空间信息科学的</a:t>
            </a:r>
            <a:r>
              <a:rPr lang="zh-CN" altLang="en-US" sz="2800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应用对象</a:t>
            </a:r>
            <a:r>
              <a:rPr lang="zh-CN" altLang="en-US" sz="2800" dirty="0" smtClean="0"/>
              <a:t>。</a:t>
            </a:r>
            <a:endParaRPr lang="en-US" altLang="zh-CN" sz="28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800" dirty="0" smtClean="0"/>
              <a:t>空间信息科学</a:t>
            </a:r>
            <a:r>
              <a:rPr lang="zh-CN" altLang="en-US" sz="28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目的</a:t>
            </a:r>
            <a:r>
              <a:rPr lang="zh-CN" altLang="en-US" sz="2800" dirty="0" smtClean="0"/>
              <a:t>：解决地理学的问题。</a:t>
            </a:r>
            <a:endParaRPr lang="en-US" altLang="zh-CN" sz="28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800" dirty="0" smtClean="0"/>
              <a:t>两者同属于</a:t>
            </a:r>
            <a:r>
              <a:rPr lang="zh-CN" altLang="en-US" sz="28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地球科学</a:t>
            </a:r>
            <a:r>
              <a:rPr lang="zh-CN" altLang="en-US" sz="2800" dirty="0" smtClean="0"/>
              <a:t>：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/>
              <a:t>正确认识地球系统的</a:t>
            </a:r>
            <a:r>
              <a:rPr lang="zh-CN" altLang="en-US" dirty="0" smtClean="0">
                <a:solidFill>
                  <a:srgbClr val="0000FF"/>
                </a:solidFill>
              </a:rPr>
              <a:t>基本特征和发展规律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solidFill>
                  <a:srgbClr val="0000FF"/>
                </a:solidFill>
              </a:rPr>
              <a:t>合理</a:t>
            </a:r>
            <a:r>
              <a:rPr lang="zh-CN" altLang="en-US" dirty="0" smtClean="0"/>
              <a:t>开发利用自然资源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solidFill>
                  <a:srgbClr val="0000FF"/>
                </a:solidFill>
              </a:rPr>
              <a:t>保护和改善</a:t>
            </a:r>
            <a:r>
              <a:rPr lang="zh-CN" altLang="en-US" dirty="0" smtClean="0"/>
              <a:t>生存环境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/>
              <a:t>防治自然灾害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u="sng" dirty="0">
                <a:solidFill>
                  <a:srgbClr val="0000FF"/>
                </a:solidFill>
              </a:rPr>
              <a:t>建立人与自然间的协调关系</a:t>
            </a:r>
          </a:p>
        </p:txBody>
      </p:sp>
    </p:spTree>
    <p:extLst>
      <p:ext uri="{BB962C8B-B14F-4D97-AF65-F5344CB8AC3E}">
        <p14:creationId xmlns:p14="http://schemas.microsoft.com/office/powerpoint/2010/main" val="3141013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dirty="0" smtClean="0"/>
              <a:t>本章内容提要</a:t>
            </a:r>
            <a:endParaRPr lang="zh-CN" altLang="en-US" b="0" dirty="0"/>
          </a:p>
        </p:txBody>
      </p:sp>
      <p:sp>
        <p:nvSpPr>
          <p:cNvPr id="2253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/>
              <a:t>1.1 </a:t>
            </a:r>
            <a:r>
              <a:rPr lang="zh-CN" altLang="en-US" dirty="0" smtClean="0"/>
              <a:t>地理学</a:t>
            </a:r>
            <a:r>
              <a:rPr lang="zh-CN" altLang="en-US" sz="3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概述</a:t>
            </a:r>
            <a:endParaRPr lang="en-US" altLang="zh-CN" sz="3600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lvl="1"/>
            <a:r>
              <a:rPr lang="zh-CN" altLang="en-US" dirty="0" smtClean="0"/>
              <a:t>地理学的定义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地理学的研究对象及研究范围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地理学的分类</a:t>
            </a:r>
          </a:p>
          <a:p>
            <a:pPr marL="0" indent="0">
              <a:buNone/>
            </a:pPr>
            <a:r>
              <a:rPr lang="en-US" altLang="zh-CN" dirty="0" smtClean="0"/>
              <a:t>1.2 </a:t>
            </a:r>
            <a:r>
              <a:rPr lang="zh-CN" altLang="en-US" dirty="0" smtClean="0"/>
              <a:t>地理学</a:t>
            </a:r>
            <a:r>
              <a:rPr lang="zh-CN" altLang="en-US" dirty="0"/>
              <a:t>与本专业的</a:t>
            </a:r>
            <a:r>
              <a:rPr lang="zh-CN" altLang="en-US" sz="3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关系</a:t>
            </a:r>
          </a:p>
          <a:p>
            <a:pPr marL="0" indent="0">
              <a:buNone/>
            </a:pPr>
            <a:r>
              <a:rPr lang="en-US" altLang="zh-CN" dirty="0" smtClean="0"/>
              <a:t>1.3 </a:t>
            </a:r>
            <a:r>
              <a:rPr lang="zh-CN" altLang="en-US" dirty="0" smtClean="0"/>
              <a:t>相关</a:t>
            </a:r>
            <a:r>
              <a:rPr lang="zh-CN" altLang="en-US" sz="36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知识资源</a:t>
            </a:r>
          </a:p>
        </p:txBody>
      </p:sp>
    </p:spTree>
    <p:extLst>
      <p:ext uri="{BB962C8B-B14F-4D97-AF65-F5344CB8AC3E}">
        <p14:creationId xmlns:p14="http://schemas.microsoft.com/office/powerpoint/2010/main" val="139385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人类面临的问题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831960"/>
            <a:ext cx="2906778" cy="1744067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5" name="矩形 4"/>
          <p:cNvSpPr/>
          <p:nvPr/>
        </p:nvSpPr>
        <p:spPr>
          <a:xfrm>
            <a:off x="1259632" y="3429000"/>
            <a:ext cx="1422184" cy="574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人口爆炸</a:t>
            </a:r>
            <a:endParaRPr lang="en-US" altLang="zh-CN" sz="2400" b="1" dirty="0"/>
          </a:p>
        </p:txBody>
      </p:sp>
      <p:sp>
        <p:nvSpPr>
          <p:cNvPr id="6" name="矩形 5"/>
          <p:cNvSpPr/>
          <p:nvPr/>
        </p:nvSpPr>
        <p:spPr>
          <a:xfrm>
            <a:off x="5382064" y="3501008"/>
            <a:ext cx="1422184" cy="574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资源短缺</a:t>
            </a:r>
            <a:endParaRPr lang="en-US" altLang="zh-CN" sz="24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1849686"/>
            <a:ext cx="2880320" cy="1795338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9" name="矩形 8"/>
          <p:cNvSpPr/>
          <p:nvPr/>
        </p:nvSpPr>
        <p:spPr>
          <a:xfrm>
            <a:off x="1353857" y="5967186"/>
            <a:ext cx="1422184" cy="574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环境恶化</a:t>
            </a:r>
          </a:p>
        </p:txBody>
      </p:sp>
      <p:sp>
        <p:nvSpPr>
          <p:cNvPr id="10" name="矩形 9"/>
          <p:cNvSpPr/>
          <p:nvPr/>
        </p:nvSpPr>
        <p:spPr>
          <a:xfrm>
            <a:off x="5526080" y="5949279"/>
            <a:ext cx="1422184" cy="574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灾害频发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448" y="4140447"/>
            <a:ext cx="2953896" cy="1952849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560" y="4147596"/>
            <a:ext cx="2906778" cy="1945699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06907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Documents and Settings\Administrator\桌面\3162853_140230524301_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74"/>
          <a:stretch>
            <a:fillRect/>
          </a:stretch>
        </p:blipFill>
        <p:spPr bwMode="auto">
          <a:xfrm>
            <a:off x="611560" y="1772816"/>
            <a:ext cx="7978354" cy="4965695"/>
          </a:xfrm>
          <a:prstGeom prst="rect">
            <a:avLst/>
          </a:prstGeom>
          <a:noFill/>
          <a:ln>
            <a:noFill/>
          </a:ln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如何守护我们的地球？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6578494"/>
      </p:ext>
    </p:extLst>
  </p:cSld>
  <p:clrMapOvr>
    <a:masterClrMapping/>
  </p:clrMapOvr>
  <p:transition advTm="10781">
    <p:fade thruBlk="1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地球科学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以</a:t>
            </a:r>
            <a:r>
              <a:rPr lang="zh-CN" altLang="en-US" u="sng" dirty="0" smtClean="0">
                <a:solidFill>
                  <a:srgbClr val="0000FF"/>
                </a:solidFill>
              </a:rPr>
              <a:t>整体的地球</a:t>
            </a:r>
            <a:r>
              <a:rPr lang="zh-CN" altLang="en-US" dirty="0" smtClean="0"/>
              <a:t>为研究对象，研究</a:t>
            </a:r>
            <a:r>
              <a:rPr lang="zh-CN" altLang="en-US" u="sng" dirty="0" smtClean="0">
                <a:solidFill>
                  <a:srgbClr val="0000FF"/>
                </a:solidFill>
              </a:rPr>
              <a:t>不同圈层之间、人与地球系统之间</a:t>
            </a:r>
            <a:r>
              <a:rPr lang="zh-CN" altLang="en-US" dirty="0" smtClean="0"/>
              <a:t>的相互作用。</a:t>
            </a:r>
            <a:endParaRPr lang="en-US" altLang="zh-CN" dirty="0" smtClean="0"/>
          </a:p>
          <a:p>
            <a:pPr>
              <a:spcBef>
                <a:spcPts val="1800"/>
              </a:spcBef>
            </a:pPr>
            <a:r>
              <a:rPr lang="zh-CN" altLang="en-US" dirty="0" smtClean="0"/>
              <a:t>研究对象：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固体地圈：地质科学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大气圈：大气科学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水圈：海洋科学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生物圈：地生物学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4824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1.3 </a:t>
            </a:r>
            <a:r>
              <a:rPr lang="zh-CN" altLang="en-US" dirty="0" smtClean="0"/>
              <a:t>相关的学习资源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mtClean="0"/>
              <a:t>地理类期刊</a:t>
            </a:r>
          </a:p>
          <a:p>
            <a:pPr lvl="0"/>
            <a:r>
              <a:rPr lang="zh-CN" altLang="zh-CN" smtClean="0"/>
              <a:t>国内相关的科研院所</a:t>
            </a:r>
          </a:p>
          <a:p>
            <a:pPr lvl="0"/>
            <a:r>
              <a:rPr lang="zh-CN" altLang="zh-CN" smtClean="0"/>
              <a:t>相关高校</a:t>
            </a:r>
          </a:p>
          <a:p>
            <a:pPr lvl="0"/>
            <a:r>
              <a:rPr lang="zh-CN" altLang="zh-CN" smtClean="0"/>
              <a:t>相关的网站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5936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1.3.1 </a:t>
            </a:r>
            <a:r>
              <a:rPr lang="zh-CN" altLang="en-US" dirty="0" smtClean="0"/>
              <a:t>地理类期刊</a:t>
            </a:r>
            <a:endParaRPr lang="zh-CN" altLang="en-US" dirty="0"/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800" dirty="0" smtClean="0"/>
              <a:t>地理科学进展</a:t>
            </a:r>
          </a:p>
          <a:p>
            <a:r>
              <a:rPr lang="zh-CN" altLang="en-US" sz="2800" dirty="0" smtClean="0"/>
              <a:t>地理科学</a:t>
            </a:r>
          </a:p>
          <a:p>
            <a:r>
              <a:rPr lang="zh-CN" altLang="en-US" sz="2800" dirty="0" smtClean="0"/>
              <a:t>地理学报</a:t>
            </a:r>
          </a:p>
          <a:p>
            <a:r>
              <a:rPr lang="zh-CN" altLang="en-US" sz="2800" dirty="0" smtClean="0"/>
              <a:t>地理与地理信息科学</a:t>
            </a:r>
          </a:p>
          <a:p>
            <a:r>
              <a:rPr lang="zh-CN" altLang="en-US" sz="2800" dirty="0" smtClean="0"/>
              <a:t>地理研究</a:t>
            </a:r>
          </a:p>
          <a:p>
            <a:r>
              <a:rPr lang="zh-CN" altLang="en-US" sz="2800" dirty="0" smtClean="0"/>
              <a:t>地域研究与开发</a:t>
            </a:r>
          </a:p>
          <a:p>
            <a:r>
              <a:rPr lang="zh-CN" altLang="en-US" sz="2800" dirty="0" smtClean="0"/>
              <a:t>经济地理</a:t>
            </a:r>
          </a:p>
          <a:p>
            <a:r>
              <a:rPr lang="zh-CN" altLang="en-US" sz="2800" dirty="0" smtClean="0"/>
              <a:t>世界地理研究</a:t>
            </a:r>
          </a:p>
          <a:p>
            <a:r>
              <a:rPr lang="zh-CN" altLang="en-US" sz="2800" dirty="0" smtClean="0"/>
              <a:t>旅游地理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1046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1.3.2 </a:t>
            </a:r>
            <a:r>
              <a:rPr lang="zh-CN" altLang="en-US" dirty="0" smtClean="0"/>
              <a:t>国内</a:t>
            </a:r>
            <a:r>
              <a:rPr lang="zh-CN" altLang="en-US" dirty="0" smtClean="0"/>
              <a:t>相关的科研院所（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800" dirty="0" smtClean="0"/>
              <a:t>中国科学院地理科学与资源研究所</a:t>
            </a:r>
          </a:p>
          <a:p>
            <a:r>
              <a:rPr lang="zh-CN" altLang="en-US" sz="2800" dirty="0" smtClean="0"/>
              <a:t>中国科学院遥感应用研究所</a:t>
            </a:r>
          </a:p>
          <a:p>
            <a:r>
              <a:rPr lang="zh-CN" altLang="en-US" sz="2800" dirty="0" smtClean="0"/>
              <a:t>中国科学院东北地理与农业生态研究所</a:t>
            </a:r>
          </a:p>
          <a:p>
            <a:r>
              <a:rPr lang="zh-CN" altLang="en-US" sz="2800" dirty="0" smtClean="0"/>
              <a:t>中国科学院南京地理与湖泊所</a:t>
            </a:r>
          </a:p>
          <a:p>
            <a:r>
              <a:rPr lang="zh-CN" altLang="en-US" sz="2800" dirty="0" smtClean="0"/>
              <a:t>中国科学院成都山地灾害与环境所</a:t>
            </a:r>
          </a:p>
          <a:p>
            <a:r>
              <a:rPr lang="zh-CN" altLang="en-US" sz="2800" dirty="0" smtClean="0"/>
              <a:t>中国科学院寒区旱区环境与工程研究所</a:t>
            </a:r>
          </a:p>
          <a:p>
            <a:r>
              <a:rPr lang="zh-CN" altLang="en-US" sz="2800" dirty="0" smtClean="0"/>
              <a:t>中国科学院新疆生态与地理所</a:t>
            </a:r>
          </a:p>
          <a:p>
            <a:r>
              <a:rPr lang="zh-CN" altLang="en-US" sz="2800" dirty="0" smtClean="0"/>
              <a:t>中国科学院生态环境研究中心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691731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国内相关的科研院所（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800" dirty="0" smtClean="0"/>
              <a:t>中国科学院沈阳应用生态所</a:t>
            </a:r>
          </a:p>
          <a:p>
            <a:r>
              <a:rPr lang="zh-CN" altLang="en-US" sz="2800" dirty="0" smtClean="0"/>
              <a:t>中国科学院南京土壤研究所</a:t>
            </a:r>
          </a:p>
          <a:p>
            <a:r>
              <a:rPr lang="zh-CN" altLang="en-US" sz="2800" dirty="0" smtClean="0"/>
              <a:t>河北生地理研究所</a:t>
            </a:r>
          </a:p>
          <a:p>
            <a:r>
              <a:rPr lang="zh-CN" altLang="en-US" sz="2800" dirty="0" smtClean="0"/>
              <a:t>河南省地理研究所</a:t>
            </a:r>
          </a:p>
          <a:p>
            <a:r>
              <a:rPr lang="zh-CN" altLang="en-US" sz="2800" dirty="0" smtClean="0"/>
              <a:t>广州地理研究所</a:t>
            </a:r>
          </a:p>
          <a:p>
            <a:r>
              <a:rPr lang="zh-CN" altLang="en-US" sz="2800" dirty="0" smtClean="0"/>
              <a:t>云南大学地理研究所</a:t>
            </a:r>
          </a:p>
          <a:p>
            <a:r>
              <a:rPr lang="zh-CN" altLang="en-US" sz="2800" dirty="0" smtClean="0"/>
              <a:t>西安外国语学院人文地理所</a:t>
            </a:r>
          </a:p>
          <a:p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68360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1.3.3 </a:t>
            </a:r>
            <a:r>
              <a:rPr lang="zh-CN" altLang="en-US" dirty="0" smtClean="0"/>
              <a:t>相关</a:t>
            </a:r>
            <a:r>
              <a:rPr lang="zh-CN" altLang="en-US" dirty="0"/>
              <a:t>高校（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2800" dirty="0"/>
              <a:t>北京大学城市环境学院</a:t>
            </a:r>
          </a:p>
          <a:p>
            <a:pPr>
              <a:lnSpc>
                <a:spcPct val="90000"/>
              </a:lnSpc>
            </a:pPr>
            <a:r>
              <a:rPr lang="zh-CN" altLang="en-US" sz="2800" dirty="0"/>
              <a:t>河南大学环境与规划学院</a:t>
            </a:r>
          </a:p>
          <a:p>
            <a:pPr>
              <a:lnSpc>
                <a:spcPct val="90000"/>
              </a:lnSpc>
            </a:pPr>
            <a:r>
              <a:rPr lang="zh-CN" altLang="en-US" sz="2800" dirty="0"/>
              <a:t>兰州大学资源与环境学院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 dirty="0"/>
              <a:t>南京大学城市与资源学系</a:t>
            </a:r>
          </a:p>
          <a:p>
            <a:pPr>
              <a:lnSpc>
                <a:spcPct val="90000"/>
              </a:lnSpc>
            </a:pPr>
            <a:r>
              <a:rPr lang="zh-CN" altLang="en-US" sz="2800" dirty="0"/>
              <a:t>山西大学环境与资源学院</a:t>
            </a:r>
          </a:p>
          <a:p>
            <a:pPr>
              <a:lnSpc>
                <a:spcPct val="90000"/>
              </a:lnSpc>
            </a:pPr>
            <a:r>
              <a:rPr lang="zh-CN" altLang="en-US" sz="2800" dirty="0"/>
              <a:t>武汉大学资源与环境学院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 dirty="0"/>
              <a:t>武汉大学遥感信息工程学院</a:t>
            </a:r>
          </a:p>
          <a:p>
            <a:pPr>
              <a:lnSpc>
                <a:spcPct val="90000"/>
              </a:lnSpc>
            </a:pPr>
            <a:r>
              <a:rPr lang="zh-CN" altLang="en-US" sz="2800" dirty="0"/>
              <a:t>西北大学城市与资源系</a:t>
            </a:r>
          </a:p>
          <a:p>
            <a:pPr>
              <a:lnSpc>
                <a:spcPct val="90000"/>
              </a:lnSpc>
            </a:pPr>
            <a:r>
              <a:rPr lang="zh-CN" altLang="en-US" sz="2800" dirty="0"/>
              <a:t>新疆大学资源与环境学院</a:t>
            </a:r>
          </a:p>
        </p:txBody>
      </p:sp>
    </p:spTree>
    <p:extLst>
      <p:ext uri="{BB962C8B-B14F-4D97-AF65-F5344CB8AC3E}">
        <p14:creationId xmlns:p14="http://schemas.microsoft.com/office/powerpoint/2010/main" val="297352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相关高校（</a:t>
            </a:r>
            <a:r>
              <a:rPr lang="en-US" altLang="zh-CN"/>
              <a:t>2</a:t>
            </a:r>
            <a:r>
              <a:rPr lang="zh-CN" altLang="en-US"/>
              <a:t>）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2800"/>
              <a:t>浙江大学地球科学系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中山大学地理科学与规划学院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中山大学城市与区域研究中心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中山大学旅游发展与规划研究中心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中国人民大学区域经济研究所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北京师范大学资源与环境学院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东北师范大学城市与环境学院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南京师范大学地理科学学院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重庆师范学院地理系</a:t>
            </a:r>
          </a:p>
          <a:p>
            <a:pPr>
              <a:lnSpc>
                <a:spcPct val="90000"/>
              </a:lnSpc>
            </a:pPr>
            <a:endParaRPr lang="en-US" altLang="zh-CN" sz="2800"/>
          </a:p>
        </p:txBody>
      </p:sp>
    </p:spTree>
    <p:extLst>
      <p:ext uri="{BB962C8B-B14F-4D97-AF65-F5344CB8AC3E}">
        <p14:creationId xmlns:p14="http://schemas.microsoft.com/office/powerpoint/2010/main" val="373215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相关高校（</a:t>
            </a:r>
            <a:r>
              <a:rPr lang="en-US" altLang="zh-CN"/>
              <a:t>3</a:t>
            </a:r>
            <a:r>
              <a:rPr lang="zh-CN" altLang="en-US"/>
              <a:t>）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2800"/>
              <a:t>福建师范大学地理科学学院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贵州师范大学资源与环境学系、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哈尔滨师范大学生命与环境科学学院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河北师范大学资源与环境学院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湖南师范大学资源与环境学院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华东师范大学资源与环境学院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华南师范大学地理系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华中师范大学旅游系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江西师范大学城市与环境科学学院</a:t>
            </a:r>
          </a:p>
          <a:p>
            <a:pPr>
              <a:lnSpc>
                <a:spcPct val="90000"/>
              </a:lnSpc>
            </a:pPr>
            <a:endParaRPr lang="en-US" altLang="zh-CN" sz="2800"/>
          </a:p>
        </p:txBody>
      </p:sp>
    </p:spTree>
    <p:extLst>
      <p:ext uri="{BB962C8B-B14F-4D97-AF65-F5344CB8AC3E}">
        <p14:creationId xmlns:p14="http://schemas.microsoft.com/office/powerpoint/2010/main" val="30405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1.1 </a:t>
            </a:r>
            <a:r>
              <a:rPr lang="zh-CN" altLang="en-US" dirty="0" smtClean="0"/>
              <a:t>地理学概述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altLang="zh-CN" sz="2800" dirty="0" smtClean="0"/>
              <a:t>1.1.1 </a:t>
            </a:r>
            <a:r>
              <a:rPr lang="zh-CN" altLang="zh-CN" sz="2800" dirty="0" smtClean="0"/>
              <a:t>地理学的</a:t>
            </a:r>
            <a:r>
              <a:rPr lang="zh-CN" altLang="zh-CN" sz="2800" u="sng" dirty="0" smtClean="0">
                <a:solidFill>
                  <a:srgbClr val="FF0000"/>
                </a:solidFill>
              </a:rPr>
              <a:t>定义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altLang="zh-CN" sz="2800" dirty="0" smtClean="0"/>
              <a:t>1.1.2 </a:t>
            </a:r>
            <a:r>
              <a:rPr lang="zh-CN" altLang="zh-CN" sz="2800" dirty="0" smtClean="0"/>
              <a:t>地理学</a:t>
            </a:r>
            <a:r>
              <a:rPr lang="zh-CN" altLang="zh-CN" sz="2800" dirty="0"/>
              <a:t>的</a:t>
            </a:r>
            <a:r>
              <a:rPr lang="zh-CN" altLang="zh-CN" sz="2800" u="sng" dirty="0">
                <a:solidFill>
                  <a:srgbClr val="FF0000"/>
                </a:solidFill>
              </a:rPr>
              <a:t>学科体系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altLang="zh-CN" sz="2800" dirty="0" smtClean="0"/>
              <a:t>1.1.3 </a:t>
            </a:r>
            <a:r>
              <a:rPr lang="zh-CN" altLang="zh-CN" sz="2800" dirty="0" smtClean="0"/>
              <a:t>地理学的</a:t>
            </a:r>
            <a:r>
              <a:rPr lang="zh-CN" altLang="zh-CN" sz="2800" u="sng" dirty="0">
                <a:solidFill>
                  <a:srgbClr val="FF0000"/>
                </a:solidFill>
              </a:rPr>
              <a:t>研究对象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altLang="zh-CN" sz="2800" dirty="0" smtClean="0"/>
              <a:t>1.1.4 </a:t>
            </a:r>
            <a:r>
              <a:rPr lang="zh-CN" altLang="zh-CN" sz="2800" dirty="0" smtClean="0"/>
              <a:t>地理学的</a:t>
            </a:r>
            <a:r>
              <a:rPr lang="zh-CN" altLang="zh-CN" sz="2800" u="sng" dirty="0">
                <a:solidFill>
                  <a:srgbClr val="FF0000"/>
                </a:solidFill>
              </a:rPr>
              <a:t>基本理论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altLang="zh-CN" sz="2800" dirty="0" smtClean="0"/>
              <a:t>1.1.5 </a:t>
            </a:r>
            <a:r>
              <a:rPr lang="zh-CN" altLang="zh-CN" sz="2800" dirty="0" smtClean="0"/>
              <a:t>地理学的</a:t>
            </a:r>
            <a:r>
              <a:rPr lang="zh-CN" altLang="zh-CN" sz="2800" u="sng" dirty="0">
                <a:solidFill>
                  <a:srgbClr val="FF0000"/>
                </a:solidFill>
              </a:rPr>
              <a:t>邻接科学</a:t>
            </a:r>
          </a:p>
          <a:p>
            <a:pPr>
              <a:spcBef>
                <a:spcPts val="600"/>
              </a:spcBef>
            </a:pP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7994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相关高校（</a:t>
            </a:r>
            <a:r>
              <a:rPr lang="en-US" altLang="zh-CN"/>
              <a:t>4</a:t>
            </a:r>
            <a:r>
              <a:rPr lang="zh-CN" altLang="en-US"/>
              <a:t>）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2800"/>
              <a:t>辽宁师范大学城市与环境学院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内蒙古师范大学地理科学学院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曲阜师范大学地理系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山东师范大学人口资源环境学院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山西师范大学城市与环境学院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陕西师范大学旅游与环境学院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上海师范大学城市与旅游学院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首都师范大学资源环境与旅游学院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四川师范大学资源与环境学院</a:t>
            </a:r>
          </a:p>
        </p:txBody>
      </p:sp>
    </p:spTree>
    <p:extLst>
      <p:ext uri="{BB962C8B-B14F-4D97-AF65-F5344CB8AC3E}">
        <p14:creationId xmlns:p14="http://schemas.microsoft.com/office/powerpoint/2010/main" val="2874692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相关高校（</a:t>
            </a:r>
            <a:r>
              <a:rPr lang="en-US" altLang="zh-CN"/>
              <a:t>5</a:t>
            </a:r>
            <a:r>
              <a:rPr lang="zh-CN" altLang="en-US"/>
              <a:t>）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2800"/>
              <a:t>太原师范学院地理系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天津师范大学城市和环境学院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西北师范大学地理与环境学院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西南师范大学历史文化与旅游学院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西南师范大学资源与环境学院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新疆西南师范大学生命与环境科学学院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徐州西南师范大学城市与环境学院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云南西南师范大学旅游与地理科学学院、</a:t>
            </a:r>
          </a:p>
          <a:p>
            <a:pPr>
              <a:lnSpc>
                <a:spcPct val="90000"/>
              </a:lnSpc>
            </a:pPr>
            <a:r>
              <a:rPr lang="zh-CN" altLang="en-US" sz="2800"/>
              <a:t>浙江西南师范大学旅游与资源管理学院</a:t>
            </a:r>
          </a:p>
          <a:p>
            <a:pPr>
              <a:lnSpc>
                <a:spcPct val="90000"/>
              </a:lnSpc>
            </a:pPr>
            <a:endParaRPr lang="en-US" altLang="zh-CN" sz="2800"/>
          </a:p>
        </p:txBody>
      </p:sp>
    </p:spTree>
    <p:extLst>
      <p:ext uri="{BB962C8B-B14F-4D97-AF65-F5344CB8AC3E}">
        <p14:creationId xmlns:p14="http://schemas.microsoft.com/office/powerpoint/2010/main" val="89409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1.3.4 </a:t>
            </a:r>
            <a:r>
              <a:rPr lang="zh-CN" altLang="en-US" sz="4000" dirty="0" smtClean="0"/>
              <a:t>网络资源</a:t>
            </a:r>
            <a:endParaRPr lang="en-US" altLang="zh-CN" sz="4000" dirty="0"/>
          </a:p>
        </p:txBody>
      </p:sp>
      <p:pic>
        <p:nvPicPr>
          <p:cNvPr id="9011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827584" y="2564904"/>
            <a:ext cx="6336506" cy="3939079"/>
          </a:xfrm>
          <a:noFill/>
          <a:ln/>
        </p:spPr>
      </p:pic>
      <p:sp>
        <p:nvSpPr>
          <p:cNvPr id="2" name="矩形 1"/>
          <p:cNvSpPr/>
          <p:nvPr/>
        </p:nvSpPr>
        <p:spPr>
          <a:xfrm>
            <a:off x="755378" y="1844824"/>
            <a:ext cx="64087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u="sng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http://www.gsc.org.cn</a:t>
            </a:r>
            <a:endParaRPr lang="zh-CN" altLang="en-US" sz="1600" u="sn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5543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网络</a:t>
            </a:r>
            <a:r>
              <a:rPr lang="zh-CN" altLang="en-US" sz="4000" dirty="0" smtClean="0"/>
              <a:t>资源</a:t>
            </a:r>
            <a:endParaRPr lang="en-US" altLang="zh-CN" sz="4000" dirty="0"/>
          </a:p>
        </p:txBody>
      </p:sp>
      <p:pic>
        <p:nvPicPr>
          <p:cNvPr id="91139" name="Picture 3"/>
          <p:cNvPicPr>
            <a:picLocks noGrp="1" noChangeAspect="1" noChangeArrowheads="1"/>
          </p:cNvPicPr>
          <p:nvPr>
            <p:ph type="body"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683568" y="2492896"/>
            <a:ext cx="6696744" cy="3990363"/>
          </a:xfrm>
          <a:noFill/>
          <a:ln/>
        </p:spPr>
      </p:pic>
      <p:sp>
        <p:nvSpPr>
          <p:cNvPr id="3" name="矩形 2"/>
          <p:cNvSpPr/>
          <p:nvPr/>
        </p:nvSpPr>
        <p:spPr>
          <a:xfrm>
            <a:off x="611560" y="1772816"/>
            <a:ext cx="62646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http://www.cng.com.cn/</a:t>
            </a:r>
            <a:endParaRPr lang="zh-CN" alt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58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本章重点小结</a:t>
            </a:r>
            <a:endParaRPr lang="zh-CN" altLang="en-US" dirty="0"/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1910302253"/>
              </p:ext>
            </p:extLst>
          </p:nvPr>
        </p:nvGraphicFramePr>
        <p:xfrm>
          <a:off x="611560" y="1916832"/>
          <a:ext cx="5709320" cy="3968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9167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1.1.1 </a:t>
            </a:r>
            <a:r>
              <a:rPr lang="zh-CN" altLang="en-US" dirty="0" smtClean="0"/>
              <a:t>地理学</a:t>
            </a:r>
            <a:r>
              <a:rPr lang="zh-CN" altLang="en-US" dirty="0"/>
              <a:t>的定义</a:t>
            </a:r>
          </a:p>
        </p:txBody>
      </p:sp>
      <p:sp>
        <p:nvSpPr>
          <p:cNvPr id="37895" name="Rectangle 7"/>
          <p:cNvSpPr>
            <a:spLocks noGrp="1" noChangeArrowheads="1"/>
          </p:cNvSpPr>
          <p:nvPr>
            <p:ph type="body" idx="1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dirty="0" smtClean="0"/>
              <a:t>研究地球表面</a:t>
            </a:r>
            <a:r>
              <a:rPr lang="zh-CN" altLang="en-US" sz="3600" dirty="0" smtClean="0">
                <a:solidFill>
                  <a:srgbClr val="0000FF"/>
                </a:solidFill>
              </a:rPr>
              <a:t>自然现象和人文现象</a:t>
            </a:r>
            <a:r>
              <a:rPr lang="zh-CN" altLang="en-US" dirty="0" smtClean="0"/>
              <a:t>，及其相互关系和区域分异的学科</a:t>
            </a:r>
          </a:p>
          <a:p>
            <a:pPr lvl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u="sng" dirty="0" smtClean="0"/>
              <a:t>研究</a:t>
            </a:r>
            <a:r>
              <a:rPr lang="zh-CN" altLang="en-US" sz="3600" u="sng" dirty="0" smtClean="0">
                <a:solidFill>
                  <a:srgbClr val="0000FF"/>
                </a:solidFill>
              </a:rPr>
              <a:t>人</a:t>
            </a:r>
            <a:r>
              <a:rPr lang="zh-CN" altLang="en-US" u="sng" dirty="0" smtClean="0"/>
              <a:t>与</a:t>
            </a:r>
            <a:r>
              <a:rPr lang="zh-CN" altLang="en-US" sz="4000" u="sng" dirty="0" smtClean="0">
                <a:solidFill>
                  <a:srgbClr val="FF0000"/>
                </a:solidFill>
              </a:rPr>
              <a:t>地理环境</a:t>
            </a:r>
            <a:r>
              <a:rPr lang="zh-CN" altLang="en-US" u="sng" dirty="0" smtClean="0"/>
              <a:t>关系的学科</a:t>
            </a:r>
            <a:endParaRPr lang="zh-CN" altLang="en-US" dirty="0" smtClean="0"/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endParaRPr lang="zh-CN" altLang="en-US" dirty="0" smtClean="0"/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dirty="0" smtClean="0"/>
              <a:t>研究</a:t>
            </a:r>
            <a:r>
              <a:rPr lang="zh-CN" altLang="en-US" dirty="0">
                <a:solidFill>
                  <a:srgbClr val="FF0000"/>
                </a:solidFill>
              </a:rPr>
              <a:t>目的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dirty="0" smtClean="0"/>
              <a:t>更好的</a:t>
            </a:r>
            <a:r>
              <a:rPr lang="zh-CN" altLang="en-US" sz="3200" u="sng" dirty="0" smtClean="0">
                <a:solidFill>
                  <a:srgbClr val="C00000"/>
                </a:solidFill>
              </a:rPr>
              <a:t>开发和保护</a:t>
            </a:r>
            <a:r>
              <a:rPr lang="zh-CN" altLang="en-US" dirty="0" smtClean="0"/>
              <a:t>地球表面的</a:t>
            </a:r>
            <a:r>
              <a:rPr lang="zh-CN" altLang="en-US" dirty="0" smtClean="0">
                <a:solidFill>
                  <a:srgbClr val="0000FF"/>
                </a:solidFill>
              </a:rPr>
              <a:t>自然资源</a:t>
            </a:r>
            <a:endParaRPr lang="en-US" altLang="zh-CN" dirty="0" smtClean="0">
              <a:solidFill>
                <a:srgbClr val="0000FF"/>
              </a:solidFill>
            </a:endParaRPr>
          </a:p>
          <a:p>
            <a:pPr lvl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rgbClr val="0000FF"/>
                </a:solidFill>
              </a:rPr>
              <a:t>协调自然与人类的关系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18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地理环境</a:t>
            </a:r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zh-CN" altLang="en-US" u="sng" dirty="0" smtClean="0">
                <a:solidFill>
                  <a:srgbClr val="0000FF"/>
                </a:solidFill>
              </a:rPr>
              <a:t>自然环境</a:t>
            </a:r>
          </a:p>
          <a:p>
            <a:pPr lvl="1">
              <a:spcBef>
                <a:spcPts val="600"/>
              </a:spcBef>
            </a:pPr>
            <a:r>
              <a:rPr lang="zh-CN" altLang="en-US" dirty="0" smtClean="0"/>
              <a:t>原生自然环境（天然环境）</a:t>
            </a:r>
          </a:p>
          <a:p>
            <a:pPr lvl="1">
              <a:spcBef>
                <a:spcPts val="600"/>
              </a:spcBef>
            </a:pPr>
            <a:r>
              <a:rPr lang="zh-CN" altLang="en-US" dirty="0" smtClean="0"/>
              <a:t>次生自然环境（人为环境）</a:t>
            </a:r>
          </a:p>
          <a:p>
            <a:pPr>
              <a:spcBef>
                <a:spcPts val="600"/>
              </a:spcBef>
            </a:pPr>
            <a:r>
              <a:rPr lang="zh-CN" altLang="en-US" u="sng" dirty="0" smtClean="0">
                <a:solidFill>
                  <a:srgbClr val="0000FF"/>
                </a:solidFill>
              </a:rPr>
              <a:t>经济环境</a:t>
            </a:r>
          </a:p>
          <a:p>
            <a:pPr lvl="1">
              <a:spcBef>
                <a:spcPts val="600"/>
              </a:spcBef>
            </a:pPr>
            <a:r>
              <a:rPr lang="zh-CN" altLang="en-US" dirty="0" smtClean="0"/>
              <a:t>生产力地域综合体</a:t>
            </a:r>
          </a:p>
          <a:p>
            <a:pPr lvl="2">
              <a:spcBef>
                <a:spcPts val="600"/>
              </a:spcBef>
            </a:pPr>
            <a:r>
              <a:rPr lang="zh-CN" altLang="en-US" dirty="0" smtClean="0"/>
              <a:t>工农业、交通等</a:t>
            </a:r>
          </a:p>
          <a:p>
            <a:pPr>
              <a:spcBef>
                <a:spcPts val="600"/>
              </a:spcBef>
            </a:pPr>
            <a:r>
              <a:rPr lang="zh-CN" altLang="en-US" u="sng" dirty="0" smtClean="0">
                <a:solidFill>
                  <a:srgbClr val="0000FF"/>
                </a:solidFill>
              </a:rPr>
              <a:t>社会文化环境</a:t>
            </a:r>
          </a:p>
          <a:p>
            <a:pPr lvl="1"/>
            <a:r>
              <a:rPr lang="zh-CN" altLang="en-US" dirty="0" smtClean="0"/>
              <a:t>人口、社会、国家、民族、语言、文化等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018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1.1.2 </a:t>
            </a:r>
            <a:r>
              <a:rPr lang="zh-CN" altLang="en-US" dirty="0" smtClean="0"/>
              <a:t>地理学的学科体系</a:t>
            </a:r>
            <a:endParaRPr lang="zh-CN" altLang="en-US" dirty="0"/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1846521322"/>
              </p:ext>
            </p:extLst>
          </p:nvPr>
        </p:nvGraphicFramePr>
        <p:xfrm>
          <a:off x="590872" y="1980760"/>
          <a:ext cx="8229600" cy="4400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981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地理学分科示例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部门自然地理学</a:t>
            </a:r>
          </a:p>
          <a:p>
            <a:pPr lvl="1"/>
            <a:r>
              <a:rPr lang="zh-CN" altLang="en-US" dirty="0" smtClean="0"/>
              <a:t>地貌学</a:t>
            </a:r>
          </a:p>
          <a:p>
            <a:pPr lvl="1"/>
            <a:r>
              <a:rPr lang="zh-CN" altLang="en-US" dirty="0" smtClean="0"/>
              <a:t>气候学</a:t>
            </a:r>
          </a:p>
          <a:p>
            <a:pPr lvl="1"/>
            <a:r>
              <a:rPr lang="zh-CN" altLang="en-US" dirty="0" smtClean="0"/>
              <a:t>水文学</a:t>
            </a:r>
          </a:p>
          <a:p>
            <a:pPr lvl="1"/>
            <a:r>
              <a:rPr lang="zh-CN" altLang="en-US" dirty="0" smtClean="0"/>
              <a:t>土壤地理学</a:t>
            </a:r>
          </a:p>
          <a:p>
            <a:pPr lvl="1"/>
            <a:r>
              <a:rPr lang="zh-CN" altLang="en-US" dirty="0" smtClean="0"/>
              <a:t>地植物学</a:t>
            </a:r>
          </a:p>
          <a:p>
            <a:pPr lvl="1"/>
            <a:r>
              <a:rPr lang="zh-CN" altLang="en-US" dirty="0" smtClean="0"/>
              <a:t>动物地理学</a:t>
            </a:r>
          </a:p>
          <a:p>
            <a:endParaRPr lang="zh-CN" altLang="en-US" dirty="0"/>
          </a:p>
        </p:txBody>
      </p:sp>
      <p:sp>
        <p:nvSpPr>
          <p:cNvPr id="10" name="内容占位符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80000"/>
              <a:buFont typeface="Wingdings" pitchFamily="2" charset="2"/>
              <a:buChar char="p"/>
            </a:pPr>
            <a:r>
              <a:rPr lang="zh-CN" altLang="en-US" b="1" dirty="0"/>
              <a:t>综合自然地理学</a:t>
            </a:r>
          </a:p>
          <a:p>
            <a:pPr lvl="1"/>
            <a:r>
              <a:rPr lang="zh-CN" altLang="en-US" b="1" dirty="0"/>
              <a:t>	冻土学</a:t>
            </a:r>
          </a:p>
          <a:p>
            <a:pPr lvl="1"/>
            <a:r>
              <a:rPr lang="zh-CN" altLang="en-US" b="1" dirty="0"/>
              <a:t>	冰川学</a:t>
            </a:r>
          </a:p>
          <a:p>
            <a:pPr lvl="1"/>
            <a:r>
              <a:rPr lang="zh-CN" altLang="en-US" b="1" dirty="0"/>
              <a:t>	沙漠学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847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1.1.3 </a:t>
            </a:r>
            <a:r>
              <a:rPr lang="zh-CN" altLang="en-US" dirty="0" smtClean="0"/>
              <a:t>地理学的研究对象</a:t>
            </a:r>
            <a:endParaRPr lang="zh-CN" altLang="en-US" dirty="0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457200" y="1736749"/>
            <a:ext cx="4978896" cy="478859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/>
              <a:t>研究对象：</a:t>
            </a:r>
            <a:r>
              <a:rPr lang="zh-CN" altLang="en-US" dirty="0">
                <a:solidFill>
                  <a:srgbClr val="0000FF"/>
                </a:solidFill>
              </a:rPr>
              <a:t>地球表层系统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CN" altLang="en-US" sz="3000" dirty="0">
                <a:solidFill>
                  <a:srgbClr val="FF0000"/>
                </a:solidFill>
              </a:rPr>
              <a:t>地球表层</a:t>
            </a:r>
            <a:r>
              <a:rPr lang="zh-CN" altLang="en-US" sz="2400" dirty="0"/>
              <a:t>：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/>
              <a:t>接近地球物理表面与人类关系密切的地球表层</a:t>
            </a:r>
            <a:r>
              <a:rPr lang="zh-CN" altLang="en-US" sz="2400" dirty="0" smtClean="0"/>
              <a:t>部分</a:t>
            </a:r>
            <a:endParaRPr lang="zh-CN" altLang="en-US" sz="2400" dirty="0"/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/>
              <a:t>海陆表面上下具有一定厚度范围，</a:t>
            </a:r>
            <a:r>
              <a:rPr lang="zh-CN" altLang="en-US" sz="2400" dirty="0">
                <a:solidFill>
                  <a:srgbClr val="FF0000"/>
                </a:solidFill>
                <a:ea typeface="黑体" pitchFamily="2" charset="-122"/>
              </a:rPr>
              <a:t>不包括</a:t>
            </a:r>
            <a:r>
              <a:rPr lang="zh-CN" altLang="en-US" sz="3200" dirty="0">
                <a:solidFill>
                  <a:srgbClr val="0000FF"/>
                </a:solidFill>
              </a:rPr>
              <a:t>地球高空</a:t>
            </a:r>
            <a:r>
              <a:rPr lang="zh-CN" altLang="en-US" sz="2400" dirty="0"/>
              <a:t>和</a:t>
            </a:r>
            <a:r>
              <a:rPr lang="zh-CN" altLang="en-US" sz="3200" dirty="0">
                <a:solidFill>
                  <a:srgbClr val="0000FF"/>
                </a:solidFill>
              </a:rPr>
              <a:t>内部</a:t>
            </a:r>
            <a:r>
              <a:rPr lang="zh-CN" altLang="en-US" sz="2400" dirty="0"/>
              <a:t>的</a:t>
            </a:r>
            <a:r>
              <a:rPr lang="zh-CN" altLang="en-US" sz="2400" dirty="0" smtClean="0"/>
              <a:t>地球表层</a:t>
            </a:r>
            <a:endParaRPr lang="en-US" altLang="zh-CN" sz="2400" dirty="0" smtClean="0"/>
          </a:p>
          <a:p>
            <a:pPr lvl="2">
              <a:lnSpc>
                <a:spcPct val="90000"/>
              </a:lnSpc>
              <a:spcAft>
                <a:spcPts val="600"/>
              </a:spcAft>
            </a:pPr>
            <a:r>
              <a:rPr lang="zh-CN" altLang="en-US" sz="2000" dirty="0" smtClean="0"/>
              <a:t>上</a:t>
            </a:r>
            <a:r>
              <a:rPr lang="zh-CN" altLang="en-US" sz="2000" dirty="0"/>
              <a:t>至</a:t>
            </a:r>
            <a:r>
              <a:rPr lang="zh-CN" altLang="en-US" u="sng" dirty="0" smtClean="0">
                <a:solidFill>
                  <a:srgbClr val="FF0000"/>
                </a:solidFill>
              </a:rPr>
              <a:t>对流层顶</a:t>
            </a:r>
            <a:endParaRPr lang="en-US" altLang="zh-CN" u="sng" dirty="0" smtClean="0">
              <a:solidFill>
                <a:srgbClr val="FF0000"/>
              </a:solidFill>
            </a:endParaRPr>
          </a:p>
          <a:p>
            <a:pPr lvl="2">
              <a:lnSpc>
                <a:spcPct val="90000"/>
              </a:lnSpc>
              <a:spcAft>
                <a:spcPts val="600"/>
              </a:spcAft>
            </a:pPr>
            <a:r>
              <a:rPr lang="zh-CN" altLang="en-US" sz="2000" dirty="0" smtClean="0"/>
              <a:t>下</a:t>
            </a:r>
            <a:r>
              <a:rPr lang="zh-CN" altLang="en-US" sz="2000" dirty="0"/>
              <a:t>至</a:t>
            </a:r>
            <a:r>
              <a:rPr lang="zh-CN" altLang="en-US" u="sng" dirty="0">
                <a:solidFill>
                  <a:srgbClr val="FF0000"/>
                </a:solidFill>
              </a:rPr>
              <a:t>沉积岩石圈</a:t>
            </a:r>
            <a:r>
              <a:rPr lang="zh-CN" altLang="en-US" u="sng" dirty="0" smtClean="0">
                <a:solidFill>
                  <a:srgbClr val="FF0000"/>
                </a:solidFill>
              </a:rPr>
              <a:t>底部</a:t>
            </a:r>
            <a:endParaRPr lang="zh-CN" altLang="en-US" sz="2000" u="sng" dirty="0">
              <a:solidFill>
                <a:srgbClr val="FF0000"/>
              </a:solidFill>
            </a:endParaRP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 smtClean="0"/>
              <a:t>由诸多</a:t>
            </a:r>
            <a:r>
              <a:rPr lang="zh-CN" altLang="en-US" sz="2400" dirty="0"/>
              <a:t>圈层相互作用</a:t>
            </a:r>
            <a:r>
              <a:rPr lang="zh-CN" altLang="en-US" sz="2400" dirty="0" smtClean="0"/>
              <a:t>形成</a:t>
            </a:r>
            <a:endParaRPr lang="en-US" altLang="zh-CN" sz="2400" dirty="0" smtClean="0"/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 smtClean="0"/>
              <a:t>以</a:t>
            </a:r>
            <a:r>
              <a:rPr lang="zh-CN" altLang="en-US" sz="2400" dirty="0"/>
              <a:t>人类为</a:t>
            </a:r>
            <a:r>
              <a:rPr lang="zh-CN" altLang="en-US" sz="2400" dirty="0" smtClean="0"/>
              <a:t>中心</a:t>
            </a:r>
            <a:endParaRPr lang="en-US" altLang="zh-CN" sz="2400" dirty="0" smtClean="0"/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zh-CN" altLang="en-US" sz="2400" dirty="0" smtClean="0"/>
              <a:t>开放</a:t>
            </a:r>
            <a:r>
              <a:rPr lang="zh-CN" altLang="en-US" sz="2400" dirty="0"/>
              <a:t>的</a:t>
            </a:r>
            <a:r>
              <a:rPr lang="zh-CN" altLang="en-US" sz="2400" dirty="0" smtClean="0"/>
              <a:t>复杂系统</a:t>
            </a: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2343546"/>
            <a:ext cx="3426519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12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1630</TotalTime>
  <Words>1909</Words>
  <Application>Microsoft Office PowerPoint</Application>
  <PresentationFormat>全屏显示(4:3)</PresentationFormat>
  <Paragraphs>304</Paragraphs>
  <Slides>44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0" baseType="lpstr">
      <vt:lpstr>黑体</vt:lpstr>
      <vt:lpstr>宋体</vt:lpstr>
      <vt:lpstr>Arial</vt:lpstr>
      <vt:lpstr>Calibri</vt:lpstr>
      <vt:lpstr>Wingdings</vt:lpstr>
      <vt:lpstr>Office 主题</vt:lpstr>
      <vt:lpstr>自然地理学</vt:lpstr>
      <vt:lpstr>第一章     绪论</vt:lpstr>
      <vt:lpstr>本章内容提要</vt:lpstr>
      <vt:lpstr>1.1 地理学概述</vt:lpstr>
      <vt:lpstr>1.1.1 地理学的定义</vt:lpstr>
      <vt:lpstr>地理环境</vt:lpstr>
      <vt:lpstr>1.1.2 地理学的学科体系</vt:lpstr>
      <vt:lpstr>地理学分科示例</vt:lpstr>
      <vt:lpstr>1.1.3 地理学的研究对象</vt:lpstr>
      <vt:lpstr>内容概要</vt:lpstr>
      <vt:lpstr>对于高度的理解</vt:lpstr>
      <vt:lpstr>1. 地球表层的结构</vt:lpstr>
      <vt:lpstr>2. 地球表层的特征</vt:lpstr>
      <vt:lpstr>地球表层的特征</vt:lpstr>
      <vt:lpstr>1.1.4 地理学的基本理论</vt:lpstr>
      <vt:lpstr>1. 自然地域三维空间的展开</vt:lpstr>
      <vt:lpstr>2. 区位空间</vt:lpstr>
      <vt:lpstr>3. 人地关系理论</vt:lpstr>
      <vt:lpstr>人地关系理论的发展</vt:lpstr>
      <vt:lpstr>①地理环境决定论</vt:lpstr>
      <vt:lpstr>②或然论（可能论）</vt:lpstr>
      <vt:lpstr>或然论思想</vt:lpstr>
      <vt:lpstr>③协调论（和谐论）</vt:lpstr>
      <vt:lpstr>协调论的中心思想</vt:lpstr>
      <vt:lpstr>人与自然相处的原则</vt:lpstr>
      <vt:lpstr>1.1.5 自然地理学与其他学科的关系</vt:lpstr>
      <vt:lpstr>2.自然地理学与经济地理学的关系 </vt:lpstr>
      <vt:lpstr>3.自然地理学与综合地理学的关系</vt:lpstr>
      <vt:lpstr>4.地理学与空间信息科学的关系</vt:lpstr>
      <vt:lpstr>人类面临的问题</vt:lpstr>
      <vt:lpstr>如何守护我们的地球？</vt:lpstr>
      <vt:lpstr>地球科学</vt:lpstr>
      <vt:lpstr>1.3 相关的学习资源</vt:lpstr>
      <vt:lpstr>1.3.1 地理类期刊</vt:lpstr>
      <vt:lpstr>1.3.2 国内相关的科研院所（1）</vt:lpstr>
      <vt:lpstr>国内相关的科研院所（2）</vt:lpstr>
      <vt:lpstr>1.3.3 相关高校（1）</vt:lpstr>
      <vt:lpstr>相关高校（2）</vt:lpstr>
      <vt:lpstr>相关高校（3）</vt:lpstr>
      <vt:lpstr>相关高校（4）</vt:lpstr>
      <vt:lpstr>相关高校（5）</vt:lpstr>
      <vt:lpstr>1.3.4 网络资源</vt:lpstr>
      <vt:lpstr>网络资源</vt:lpstr>
      <vt:lpstr>本章重点小结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高分遥感影像目标的 空间关系特征建模 目标与背景关系特征建模</dc:title>
  <dc:creator>Windows 用户</dc:creator>
  <cp:lastModifiedBy>zhouzhigang</cp:lastModifiedBy>
  <cp:revision>209</cp:revision>
  <dcterms:created xsi:type="dcterms:W3CDTF">2012-04-18T08:31:37Z</dcterms:created>
  <dcterms:modified xsi:type="dcterms:W3CDTF">2018-09-25T08:08:48Z</dcterms:modified>
</cp:coreProperties>
</file>

<file path=docProps/thumbnail.jpeg>
</file>